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4"/>
  </p:notesMasterIdLst>
  <p:handoutMasterIdLst>
    <p:handoutMasterId r:id="rId55"/>
  </p:handoutMasterIdLst>
  <p:sldIdLst>
    <p:sldId id="354" r:id="rId2"/>
    <p:sldId id="257" r:id="rId3"/>
    <p:sldId id="296" r:id="rId4"/>
    <p:sldId id="395" r:id="rId5"/>
    <p:sldId id="329" r:id="rId6"/>
    <p:sldId id="464" r:id="rId7"/>
    <p:sldId id="465" r:id="rId8"/>
    <p:sldId id="466" r:id="rId9"/>
    <p:sldId id="330" r:id="rId10"/>
    <p:sldId id="467" r:id="rId11"/>
    <p:sldId id="468" r:id="rId12"/>
    <p:sldId id="469" r:id="rId13"/>
    <p:sldId id="410" r:id="rId14"/>
    <p:sldId id="471" r:id="rId15"/>
    <p:sldId id="470" r:id="rId16"/>
    <p:sldId id="472" r:id="rId17"/>
    <p:sldId id="414" r:id="rId18"/>
    <p:sldId id="473" r:id="rId19"/>
    <p:sldId id="474" r:id="rId20"/>
    <p:sldId id="475" r:id="rId21"/>
    <p:sldId id="418" r:id="rId22"/>
    <p:sldId id="476" r:id="rId23"/>
    <p:sldId id="477" r:id="rId24"/>
    <p:sldId id="478" r:id="rId25"/>
    <p:sldId id="422" r:id="rId26"/>
    <p:sldId id="479" r:id="rId27"/>
    <p:sldId id="480" r:id="rId28"/>
    <p:sldId id="481" r:id="rId29"/>
    <p:sldId id="427" r:id="rId30"/>
    <p:sldId id="482" r:id="rId31"/>
    <p:sldId id="483" r:id="rId32"/>
    <p:sldId id="484" r:id="rId33"/>
    <p:sldId id="426" r:id="rId34"/>
    <p:sldId id="485" r:id="rId35"/>
    <p:sldId id="486" r:id="rId36"/>
    <p:sldId id="487" r:id="rId37"/>
    <p:sldId id="435" r:id="rId38"/>
    <p:sldId id="489" r:id="rId39"/>
    <p:sldId id="488" r:id="rId40"/>
    <p:sldId id="490" r:id="rId41"/>
    <p:sldId id="439" r:id="rId42"/>
    <p:sldId id="491" r:id="rId43"/>
    <p:sldId id="492" r:id="rId44"/>
    <p:sldId id="493" r:id="rId45"/>
    <p:sldId id="355" r:id="rId46"/>
    <p:sldId id="362" r:id="rId47"/>
    <p:sldId id="356" r:id="rId48"/>
    <p:sldId id="357" r:id="rId49"/>
    <p:sldId id="400" r:id="rId50"/>
    <p:sldId id="359" r:id="rId51"/>
    <p:sldId id="263" r:id="rId52"/>
    <p:sldId id="265"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 lastIdx="12" clrIdx="0"/>
  <p:cmAuthor id="1" name="Cheryl Slavik" initials="" lastIdx="18" clrIdx="1"/>
  <p:cmAuthor id="2" name="NA" initials="" lastIdx="16" clrIdx="2"/>
  <p:cmAuthor id="3" name="ajn" initials="" lastIdx="1" clrIdx="3"/>
  <p:cmAuthor id="4" name="Copy Editor" initials="CE" lastIdx="30" clrIdx="4"/>
  <p:cmAuthor id="5" name="Heather Griffin" initials="HG" lastIdx="39" clrIdx="5">
    <p:extLst>
      <p:ext uri="{19B8F6BF-5375-455C-9EA6-DF929625EA0E}">
        <p15:presenceInfo xmlns:p15="http://schemas.microsoft.com/office/powerpoint/2012/main" userId="Heather Griff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91" autoAdjust="0"/>
    <p:restoredTop sz="71826" autoAdjust="0"/>
  </p:normalViewPr>
  <p:slideViewPr>
    <p:cSldViewPr>
      <p:cViewPr varScale="1">
        <p:scale>
          <a:sx n="52" d="100"/>
          <a:sy n="52" d="100"/>
        </p:scale>
        <p:origin x="2124"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25" d="100"/>
        <a:sy n="125" d="100"/>
      </p:scale>
      <p:origin x="0" y="0"/>
    </p:cViewPr>
  </p:notesTextViewPr>
  <p:sorterViewPr>
    <p:cViewPr>
      <p:scale>
        <a:sx n="66" d="100"/>
        <a:sy n="66" d="100"/>
      </p:scale>
      <p:origin x="0" y="0"/>
    </p:cViewPr>
  </p:sorterViewPr>
  <p:notesViewPr>
    <p:cSldViewPr>
      <p:cViewPr>
        <p:scale>
          <a:sx n="100" d="100"/>
          <a:sy n="100" d="100"/>
        </p:scale>
        <p:origin x="-1986" y="5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slide" Target="slides/slide50.xml"/><Relationship Id="rId1" Type="http://schemas.openxmlformats.org/officeDocument/2006/relationships/slide" Target="slides/slide2.xml"/><Relationship Id="rId4"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322D071-237E-454B-BAD5-58E6AD5E8421}" type="datetimeFigureOut">
              <a:rPr lang="en-US"/>
              <a:pPr>
                <a:defRPr/>
              </a:pPr>
              <a:t>3/4/2016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70A6CA5-CFEC-4A96-B7B8-E1B7B80A1814}" type="slidenum">
              <a:rPr lang="en-US"/>
              <a:pPr>
                <a:defRPr/>
              </a:pPr>
              <a:t>‹#›</a:t>
            </a:fld>
            <a:endParaRPr lang="en-US" dirty="0"/>
          </a:p>
        </p:txBody>
      </p:sp>
    </p:spTree>
    <p:extLst>
      <p:ext uri="{BB962C8B-B14F-4D97-AF65-F5344CB8AC3E}">
        <p14:creationId xmlns:p14="http://schemas.microsoft.com/office/powerpoint/2010/main" val="2426478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521DD0CE-DB2C-4965-A719-8596B1761E39}" type="datetimeFigureOut">
              <a:rPr lang="en-US"/>
              <a:pPr>
                <a:defRPr/>
              </a:pPr>
              <a:t>3/4/2016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308D916-B271-440E-A686-6F7CEE6A6EA1}" type="slidenum">
              <a:rPr lang="en-US"/>
              <a:pPr>
                <a:defRPr/>
              </a:pPr>
              <a:t>‹#›</a:t>
            </a:fld>
            <a:endParaRPr lang="en-US" dirty="0"/>
          </a:p>
        </p:txBody>
      </p:sp>
    </p:spTree>
    <p:extLst>
      <p:ext uri="{BB962C8B-B14F-4D97-AF65-F5344CB8AC3E}">
        <p14:creationId xmlns:p14="http://schemas.microsoft.com/office/powerpoint/2010/main" val="13455824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E308D916-B271-440E-A686-6F7CEE6A6EA1}" type="slidenum">
              <a:rPr lang="en-US" smtClean="0"/>
              <a:pPr>
                <a:defRPr/>
              </a:pPr>
              <a:t>1</a:t>
            </a:fld>
            <a:endParaRPr lang="en-US" dirty="0"/>
          </a:p>
        </p:txBody>
      </p:sp>
    </p:spTree>
    <p:extLst>
      <p:ext uri="{BB962C8B-B14F-4D97-AF65-F5344CB8AC3E}">
        <p14:creationId xmlns:p14="http://schemas.microsoft.com/office/powerpoint/2010/main" val="128727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The report will be customized by applying a theme and changing the colors and font. To apply a theme, click Themes in the Themes group on the Design tab to display the Themes gallery from which a selection is made. To change colors, click Colors in the Themes group on the Design tab to display the Colors gallery from which a selection is made. To change the font, click Fonts in the Themes group on the Design tab to display the Fonts gallery from which a selection is made. The example on the slide used the Wisp theme, the Marquee colors, and the Gill Sans MT font.</a:t>
            </a:r>
          </a:p>
          <a:p>
            <a:pPr eaLnBrk="1" hangingPunct="1">
              <a:spcBef>
                <a:spcPct val="0"/>
              </a:spcBef>
            </a:pPr>
            <a:endParaRPr lang="en-US" b="0" dirty="0"/>
          </a:p>
          <a:p>
            <a:pPr eaLnBrk="1" hangingPunct="1">
              <a:spcBef>
                <a:spcPct val="0"/>
              </a:spcBef>
            </a:pPr>
            <a:endParaRPr lang="en-US" b="0" dirty="0"/>
          </a:p>
        </p:txBody>
      </p:sp>
      <p:sp>
        <p:nvSpPr>
          <p:cNvPr id="348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055B6C-19EB-4C68-8126-DB1F836C9FA4}" type="slidenum">
              <a:rPr lang="en-US"/>
              <a:pPr fontAlgn="base">
                <a:spcBef>
                  <a:spcPct val="0"/>
                </a:spcBef>
                <a:spcAft>
                  <a:spcPct val="0"/>
                </a:spcAft>
                <a:defRPr/>
              </a:pPr>
              <a:t>10</a:t>
            </a:fld>
            <a:endParaRPr lang="en-US" dirty="0"/>
          </a:p>
        </p:txBody>
      </p:sp>
    </p:spTree>
    <p:extLst>
      <p:ext uri="{BB962C8B-B14F-4D97-AF65-F5344CB8AC3E}">
        <p14:creationId xmlns:p14="http://schemas.microsoft.com/office/powerpoint/2010/main" val="3699662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To change the title in the report header, double-click the existing title and change its text. This same technique can be applied to label controls. To resize a text box control, click to select it, place the pointer over the top or bottom of its orange border, and double-click to AutoSize its height. Text can be added and formatted to any empty cell. In the example on the slide, the title and column headings have been changed, the row height of the indicated cell has been adjusted, and a new label control has been added, text entered into it, and then formatted.</a:t>
            </a:r>
          </a:p>
        </p:txBody>
      </p:sp>
      <p:sp>
        <p:nvSpPr>
          <p:cNvPr id="368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CE06F8-BD29-4710-BB40-C2AADE0C5559}" type="slidenum">
              <a:rPr lang="en-US"/>
              <a:pPr fontAlgn="base">
                <a:spcBef>
                  <a:spcPct val="0"/>
                </a:spcBef>
                <a:spcAft>
                  <a:spcPct val="0"/>
                </a:spcAft>
                <a:defRPr/>
              </a:pPr>
              <a:t>11</a:t>
            </a:fld>
            <a:endParaRPr lang="en-US" dirty="0"/>
          </a:p>
        </p:txBody>
      </p:sp>
    </p:spTree>
    <p:extLst>
      <p:ext uri="{BB962C8B-B14F-4D97-AF65-F5344CB8AC3E}">
        <p14:creationId xmlns:p14="http://schemas.microsoft.com/office/powerpoint/2010/main" val="4129715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view is changed to Report view, which is optimized for viewing reports on the screen.</a:t>
            </a:r>
          </a:p>
        </p:txBody>
      </p:sp>
      <p:sp>
        <p:nvSpPr>
          <p:cNvPr id="389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D3B493-976E-4FAF-8158-8D08BA906732}" type="slidenum">
              <a:rPr lang="en-US"/>
              <a:pPr fontAlgn="base">
                <a:spcBef>
                  <a:spcPct val="0"/>
                </a:spcBef>
                <a:spcAft>
                  <a:spcPct val="0"/>
                </a:spcAft>
                <a:defRPr/>
              </a:pPr>
              <a:t>12</a:t>
            </a:fld>
            <a:endParaRPr lang="en-US" dirty="0"/>
          </a:p>
        </p:txBody>
      </p:sp>
    </p:spTree>
    <p:extLst>
      <p:ext uri="{BB962C8B-B14F-4D97-AF65-F5344CB8AC3E}">
        <p14:creationId xmlns:p14="http://schemas.microsoft.com/office/powerpoint/2010/main" val="3249548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There are two methods for formatting report controls: using a control’s property sheet or using the command on the Format tab. </a:t>
            </a:r>
          </a:p>
          <a:p>
            <a:pPr eaLnBrk="1" hangingPunct="1">
              <a:spcBef>
                <a:spcPct val="0"/>
              </a:spcBef>
            </a:pPr>
            <a:endParaRPr lang="en-US" b="0" dirty="0"/>
          </a:p>
          <a:p>
            <a:pPr eaLnBrk="1" hangingPunct="1">
              <a:spcBef>
                <a:spcPct val="0"/>
              </a:spcBef>
            </a:pPr>
            <a:r>
              <a:rPr lang="en-US" b="0" dirty="0"/>
              <a:t>Returning to Layout view, click Logo in the Header/Footer group on the Design tab to open the Insert Picture dialog box. In the Insert Picture dialog box, navigate to the location of the file and select it. Select a control, click Property Sheet in the Tools group on the Design tab, and in the property sheet Format tab, the control’s width can be changed. In the text example, the Title control’s width is changed to 2.6” and the Date control’s width is changed to 2.4”.</a:t>
            </a:r>
          </a:p>
        </p:txBody>
      </p:sp>
      <p:sp>
        <p:nvSpPr>
          <p:cNvPr id="409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265E75-3196-4117-9C66-8C5BBDB9FDFB}" type="slidenum">
              <a:rPr lang="en-US"/>
              <a:pPr fontAlgn="base">
                <a:spcBef>
                  <a:spcPct val="0"/>
                </a:spcBef>
                <a:spcAft>
                  <a:spcPct val="0"/>
                </a:spcAft>
                <a:defRPr/>
              </a:pPr>
              <a:t>13</a:t>
            </a:fld>
            <a:endParaRPr lang="en-US" dirty="0"/>
          </a:p>
        </p:txBody>
      </p:sp>
    </p:spTree>
    <p:extLst>
      <p:ext uri="{BB962C8B-B14F-4D97-AF65-F5344CB8AC3E}">
        <p14:creationId xmlns:p14="http://schemas.microsoft.com/office/powerpoint/2010/main" val="16238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Still using the Date control property sheet, the font size and appearance can be changed. In the text example, the font size is change to 9 and italics have been applied to the text. The Format Painter located in the Font group is a tool that is used to quickly copy formatting from one object another. With the Date control still selected, click the Format Painter and click the Time control to apply the same</a:t>
            </a:r>
            <a:r>
              <a:rPr lang="en-US" baseline="0" dirty="0"/>
              <a:t> </a:t>
            </a:r>
            <a:r>
              <a:rPr lang="en-US" dirty="0"/>
              <a:t>formatting to Time control.</a:t>
            </a:r>
          </a:p>
          <a:p>
            <a:pPr eaLnBrk="1" hangingPunct="1">
              <a:spcBef>
                <a:spcPct val="0"/>
              </a:spcBef>
            </a:pPr>
            <a:endParaRPr lang="en-US" dirty="0"/>
          </a:p>
        </p:txBody>
      </p:sp>
      <p:sp>
        <p:nvSpPr>
          <p:cNvPr id="430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3952EF-F72A-44C9-8D8D-3ED0E43B661D}" type="slidenum">
              <a:rPr lang="en-US"/>
              <a:pPr fontAlgn="base">
                <a:spcBef>
                  <a:spcPct val="0"/>
                </a:spcBef>
                <a:spcAft>
                  <a:spcPct val="0"/>
                </a:spcAft>
                <a:defRPr/>
              </a:pPr>
              <a:t>14</a:t>
            </a:fld>
            <a:endParaRPr lang="en-US" dirty="0"/>
          </a:p>
        </p:txBody>
      </p:sp>
    </p:spTree>
    <p:extLst>
      <p:ext uri="{BB962C8B-B14F-4D97-AF65-F5344CB8AC3E}">
        <p14:creationId xmlns:p14="http://schemas.microsoft.com/office/powerpoint/2010/main" val="2278756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date and time controls can be formatted by clicking the Number Format arrow in the Number group, and then selecting the desired format. The textbook example has the two controls changed to Medium Date and Medium Time number formats. The final change on this slide is to the column headings. By pressing and holding Shift while clicking, multiple objects can be selected, and any formatting changes will be applied to all selected objects. On this slide, the five heading label controls have been selected, and clicking the Center button in the Font group centers all five labels.</a:t>
            </a:r>
          </a:p>
        </p:txBody>
      </p:sp>
      <p:sp>
        <p:nvSpPr>
          <p:cNvPr id="450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10079B-1D2B-43AA-BD25-ED5F5D34A067}" type="slidenum">
              <a:rPr lang="en-US"/>
              <a:pPr fontAlgn="base">
                <a:spcBef>
                  <a:spcPct val="0"/>
                </a:spcBef>
                <a:spcAft>
                  <a:spcPct val="0"/>
                </a:spcAft>
                <a:defRPr/>
              </a:pPr>
              <a:t>15</a:t>
            </a:fld>
            <a:endParaRPr lang="en-US" dirty="0"/>
          </a:p>
        </p:txBody>
      </p:sp>
    </p:spTree>
    <p:extLst>
      <p:ext uri="{BB962C8B-B14F-4D97-AF65-F5344CB8AC3E}">
        <p14:creationId xmlns:p14="http://schemas.microsoft.com/office/powerpoint/2010/main" val="320115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final change will improve the report’s readability by adding alternate colors to the rows. To do this, click the Selection arrow in the Selection group on the Format tab and then click </a:t>
            </a:r>
            <a:r>
              <a:rPr lang="en-US" b="0" dirty="0"/>
              <a:t>Detail</a:t>
            </a:r>
            <a:r>
              <a:rPr lang="en-US" dirty="0"/>
              <a:t>. Once the selection is made, click the Alternate Row Color arrow in the Background group on the Format tab to display the color gallery, and select the desired color banding. The slide shows the selection of the Green, Accent 2, Lighter 80% color.</a:t>
            </a:r>
          </a:p>
        </p:txBody>
      </p:sp>
      <p:sp>
        <p:nvSpPr>
          <p:cNvPr id="471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85EC364-2D37-4592-8361-3782BA6B57D9}" type="slidenum">
              <a:rPr lang="en-US"/>
              <a:pPr fontAlgn="base">
                <a:spcBef>
                  <a:spcPct val="0"/>
                </a:spcBef>
                <a:spcAft>
                  <a:spcPct val="0"/>
                </a:spcAft>
                <a:defRPr/>
              </a:pPr>
              <a:t>16</a:t>
            </a:fld>
            <a:endParaRPr lang="en-US" dirty="0"/>
          </a:p>
        </p:txBody>
      </p:sp>
    </p:spTree>
    <p:extLst>
      <p:ext uri="{BB962C8B-B14F-4D97-AF65-F5344CB8AC3E}">
        <p14:creationId xmlns:p14="http://schemas.microsoft.com/office/powerpoint/2010/main" val="101165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i="1" dirty="0"/>
              <a:t>Summary</a:t>
            </a:r>
            <a:r>
              <a:rPr lang="en-US" b="0" dirty="0"/>
              <a:t> </a:t>
            </a:r>
            <a:r>
              <a:rPr lang="en-US" b="1" i="1" dirty="0"/>
              <a:t>statistics</a:t>
            </a:r>
            <a:r>
              <a:rPr lang="en-US" b="0" dirty="0"/>
              <a:t> such as totals, averages, and counts can be added to report columns. Using Layout view a new control will be added to the report. Click in the last row of the report, then click Insert Above in the Rows &amp; Columns group on the Arrange tab two times. In the first new cell Total Sample will be added. Click any cell in the second column to select the column and click Totals in the Totals group on the Design tab and click Sum. Click the sum control and AutoSize its height.</a:t>
            </a:r>
          </a:p>
          <a:p>
            <a:pPr eaLnBrk="1" hangingPunct="1">
              <a:spcBef>
                <a:spcPct val="0"/>
              </a:spcBef>
            </a:pPr>
            <a:endParaRPr lang="en-US" b="0" dirty="0"/>
          </a:p>
          <a:p>
            <a:pPr eaLnBrk="1" hangingPunct="1">
              <a:spcBef>
                <a:spcPct val="0"/>
              </a:spcBef>
            </a:pPr>
            <a:endParaRPr lang="en-US" b="0" dirty="0"/>
          </a:p>
        </p:txBody>
      </p:sp>
      <p:sp>
        <p:nvSpPr>
          <p:cNvPr id="491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B415C1-707A-4B2C-AC55-E971217B8E26}" type="slidenum">
              <a:rPr lang="en-US"/>
              <a:pPr fontAlgn="base">
                <a:spcBef>
                  <a:spcPct val="0"/>
                </a:spcBef>
                <a:spcAft>
                  <a:spcPct val="0"/>
                </a:spcAft>
                <a:defRPr/>
              </a:pPr>
              <a:t>17</a:t>
            </a:fld>
            <a:endParaRPr lang="en-US" dirty="0"/>
          </a:p>
        </p:txBody>
      </p:sp>
    </p:spTree>
    <p:extLst>
      <p:ext uri="{BB962C8B-B14F-4D97-AF65-F5344CB8AC3E}">
        <p14:creationId xmlns:p14="http://schemas.microsoft.com/office/powerpoint/2010/main" val="1409220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 the next two columns, repeat the process from the previous slide, but selecting Average instead of Sum.</a:t>
            </a:r>
          </a:p>
          <a:p>
            <a:pPr eaLnBrk="1" hangingPunct="1">
              <a:spcBef>
                <a:spcPct val="0"/>
              </a:spcBef>
            </a:pPr>
            <a:endParaRPr lang="en-US" dirty="0"/>
          </a:p>
          <a:p>
            <a:pPr eaLnBrk="1" hangingPunct="1">
              <a:spcBef>
                <a:spcPct val="0"/>
              </a:spcBef>
            </a:pPr>
            <a:endParaRPr lang="en-US" dirty="0"/>
          </a:p>
        </p:txBody>
      </p:sp>
      <p:sp>
        <p:nvSpPr>
          <p:cNvPr id="512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8B1EE47-A276-467E-93A0-274DDFB98272}" type="slidenum">
              <a:rPr lang="en-US"/>
              <a:pPr fontAlgn="base">
                <a:spcBef>
                  <a:spcPct val="0"/>
                </a:spcBef>
                <a:spcAft>
                  <a:spcPct val="0"/>
                </a:spcAft>
                <a:defRPr/>
              </a:pPr>
              <a:t>18</a:t>
            </a:fld>
            <a:endParaRPr lang="en-US" dirty="0"/>
          </a:p>
        </p:txBody>
      </p:sp>
    </p:spTree>
    <p:extLst>
      <p:ext uri="{BB962C8B-B14F-4D97-AF65-F5344CB8AC3E}">
        <p14:creationId xmlns:p14="http://schemas.microsoft.com/office/powerpoint/2010/main" val="154881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On this slide, some of the summary controls will be moved and resized. To move a control, point to its interior, and when the pointer becomes a four-headed arrow, drag it to the desired location. On this slide, both of the average controls have been moved and their heights adjusted using AutoSize.</a:t>
            </a:r>
          </a:p>
          <a:p>
            <a:pPr eaLnBrk="1" hangingPunct="1">
              <a:spcBef>
                <a:spcPct val="0"/>
              </a:spcBef>
            </a:pPr>
            <a:endParaRPr lang="en-US" dirty="0"/>
          </a:p>
          <a:p>
            <a:pPr eaLnBrk="1" hangingPunct="1">
              <a:spcBef>
                <a:spcPct val="0"/>
              </a:spcBef>
            </a:pPr>
            <a:endParaRPr lang="en-US" dirty="0"/>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11A75F6-1C45-466A-8072-97ED4BCF0C9D}" type="slidenum">
              <a:rPr lang="en-US"/>
              <a:pPr fontAlgn="base">
                <a:spcBef>
                  <a:spcPct val="0"/>
                </a:spcBef>
                <a:spcAft>
                  <a:spcPct val="0"/>
                </a:spcAft>
                <a:defRPr/>
              </a:pPr>
              <a:t>19</a:t>
            </a:fld>
            <a:endParaRPr lang="en-US" dirty="0"/>
          </a:p>
        </p:txBody>
      </p:sp>
    </p:spTree>
    <p:extLst>
      <p:ext uri="{BB962C8B-B14F-4D97-AF65-F5344CB8AC3E}">
        <p14:creationId xmlns:p14="http://schemas.microsoft.com/office/powerpoint/2010/main" val="764986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skills of this chapter are:</a:t>
            </a:r>
          </a:p>
          <a:p>
            <a:pPr lvl="1" eaLnBrk="1" hangingPunct="1">
              <a:spcBef>
                <a:spcPct val="0"/>
              </a:spcBef>
              <a:buFontTx/>
              <a:buChar char="•"/>
            </a:pPr>
            <a:r>
              <a:rPr lang="en-US" sz="1300" dirty="0"/>
              <a:t>  Build Queries for Reports</a:t>
            </a:r>
          </a:p>
          <a:p>
            <a:pPr lvl="1" eaLnBrk="1" hangingPunct="1">
              <a:spcBef>
                <a:spcPct val="0"/>
              </a:spcBef>
              <a:buFontTx/>
              <a:buChar char="•"/>
            </a:pPr>
            <a:r>
              <a:rPr lang="en-US" sz="1300" dirty="0"/>
              <a:t>  Create Reports Using the Report Tool</a:t>
            </a:r>
          </a:p>
          <a:p>
            <a:pPr lvl="1" eaLnBrk="1" hangingPunct="1">
              <a:spcBef>
                <a:spcPct val="0"/>
              </a:spcBef>
              <a:buFontTx/>
              <a:buChar char="•"/>
            </a:pPr>
            <a:r>
              <a:rPr lang="en-US" sz="1300" dirty="0"/>
              <a:t>  Format Reports</a:t>
            </a:r>
          </a:p>
          <a:p>
            <a:pPr lvl="1" eaLnBrk="1" hangingPunct="1">
              <a:spcBef>
                <a:spcPct val="0"/>
              </a:spcBef>
              <a:buFontTx/>
              <a:buChar char="•"/>
            </a:pPr>
            <a:r>
              <a:rPr lang="en-US" sz="1300" dirty="0"/>
              <a:t>  Add Totals to Reports</a:t>
            </a:r>
          </a:p>
          <a:p>
            <a:pPr lvl="1" eaLnBrk="1" hangingPunct="1">
              <a:spcBef>
                <a:spcPct val="0"/>
              </a:spcBef>
              <a:buFontTx/>
              <a:buChar char="•"/>
            </a:pPr>
            <a:r>
              <a:rPr lang="en-US" sz="1300" dirty="0"/>
              <a:t>  Preview and Print Reports</a:t>
            </a:r>
          </a:p>
          <a:p>
            <a:pPr lvl="1" eaLnBrk="1" hangingPunct="1">
              <a:spcBef>
                <a:spcPct val="0"/>
              </a:spcBef>
            </a:pPr>
            <a:endParaRPr lang="en-US" dirty="0"/>
          </a:p>
          <a:p>
            <a:pPr eaLnBrk="1" hangingPunct="1">
              <a:spcBef>
                <a:spcPct val="0"/>
              </a:spcBef>
            </a:pPr>
            <a:r>
              <a:rPr lang="en-US" dirty="0"/>
              <a:t>The skills continue on the next slide.</a:t>
            </a:r>
          </a:p>
        </p:txBody>
      </p:sp>
      <p:sp>
        <p:nvSpPr>
          <p:cNvPr id="184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280292-99F2-4EA7-9143-919EC014C8CD}" type="slidenum">
              <a:rPr lang="en-US"/>
              <a:pPr fontAlgn="base">
                <a:spcBef>
                  <a:spcPct val="0"/>
                </a:spcBef>
                <a:spcAft>
                  <a:spcPct val="0"/>
                </a:spcAft>
                <a:defRPr/>
              </a:pPr>
              <a:t>2</a:t>
            </a:fld>
            <a:endParaRPr lang="en-US" dirty="0"/>
          </a:p>
        </p:txBody>
      </p:sp>
    </p:spTree>
    <p:extLst>
      <p:ext uri="{BB962C8B-B14F-4D97-AF65-F5344CB8AC3E}">
        <p14:creationId xmlns:p14="http://schemas.microsoft.com/office/powerpoint/2010/main" val="3447687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the final slide, two labels will be added to the report, and a summary statistic will be formatted as Currency. We have already seen how to add labels, so we will focus on formatting the statistic. Select the Avg. Billing column Average control, and then click the </a:t>
            </a:r>
            <a:r>
              <a:rPr lang="en-US" b="0" dirty="0"/>
              <a:t>Currency button </a:t>
            </a:r>
            <a:r>
              <a:rPr lang="en-US" dirty="0"/>
              <a:t>in the Number group on the Format tab.</a:t>
            </a:r>
          </a:p>
          <a:p>
            <a:pPr eaLnBrk="1" hangingPunct="1">
              <a:spcBef>
                <a:spcPct val="0"/>
              </a:spcBef>
            </a:pPr>
            <a:endParaRPr lang="en-US" dirty="0"/>
          </a:p>
          <a:p>
            <a:pPr eaLnBrk="1" hangingPunct="1">
              <a:spcBef>
                <a:spcPct val="0"/>
              </a:spcBef>
            </a:pPr>
            <a:endParaRPr lang="en-US" dirty="0"/>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6E49F8-6FFA-4CE8-9190-28FF4AE578C6}" type="slidenum">
              <a:rPr lang="en-US"/>
              <a:pPr fontAlgn="base">
                <a:spcBef>
                  <a:spcPct val="0"/>
                </a:spcBef>
                <a:spcAft>
                  <a:spcPct val="0"/>
                </a:spcAft>
                <a:defRPr/>
              </a:pPr>
              <a:t>20</a:t>
            </a:fld>
            <a:endParaRPr lang="en-US" dirty="0"/>
          </a:p>
        </p:txBody>
      </p:sp>
    </p:spTree>
    <p:extLst>
      <p:ext uri="{BB962C8B-B14F-4D97-AF65-F5344CB8AC3E}">
        <p14:creationId xmlns:p14="http://schemas.microsoft.com/office/powerpoint/2010/main" val="3080302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Usually, a report is previewed before it is printed. Once a report has been previewed and any needed formatting adjustments have been made, it can be printed. To preview a report, click the View arrow in the Views group on the Home tab. Notice when in Print Preview view, the Print Preview tab is the only ribbon tab, and the report is displayed as it will when printed on paper, including pagination. As you can see, with only five fields the report is narrow enough to fit on a single page. </a:t>
            </a:r>
          </a:p>
          <a:p>
            <a:pPr eaLnBrk="1" hangingPunct="1">
              <a:spcBef>
                <a:spcPct val="0"/>
              </a:spcBef>
            </a:pPr>
            <a:endParaRPr lang="en-US" b="0" dirty="0"/>
          </a:p>
          <a:p>
            <a:pPr eaLnBrk="1" hangingPunct="1">
              <a:spcBef>
                <a:spcPct val="0"/>
              </a:spcBef>
            </a:pPr>
            <a:r>
              <a:rPr lang="en-US" b="0" dirty="0"/>
              <a:t>To exit print preview, click Close Print Preview in the Close Preview group.</a:t>
            </a:r>
          </a:p>
        </p:txBody>
      </p:sp>
      <p:sp>
        <p:nvSpPr>
          <p:cNvPr id="573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E125607-D7B8-4E37-8925-C4001720D740}" type="slidenum">
              <a:rPr lang="en-US"/>
              <a:pPr fontAlgn="base">
                <a:spcBef>
                  <a:spcPct val="0"/>
                </a:spcBef>
                <a:spcAft>
                  <a:spcPct val="0"/>
                </a:spcAft>
                <a:defRPr/>
              </a:pPr>
              <a:t>21</a:t>
            </a:fld>
            <a:endParaRPr lang="en-US" dirty="0"/>
          </a:p>
        </p:txBody>
      </p:sp>
    </p:spTree>
    <p:extLst>
      <p:ext uri="{BB962C8B-B14F-4D97-AF65-F5344CB8AC3E}">
        <p14:creationId xmlns:p14="http://schemas.microsoft.com/office/powerpoint/2010/main" val="3947611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By default, a report is set to the width of a printed sheet of paper. By removing this setting, you can decrease the width of the report to fit the contents. We will now use Layout view to make some adjustments to the report. We begin by clicking the Selection arrow in the Selection group on the Format tab, and then clicking Report. With the report selected, open its Property Sheet. On the Format tab, double-click the Fit to Page box to change the value to No. Change the Width property to the desired value, which is 5.8 in the text. Before moving to the next slide, notice the border around the control in the lower right of the report that contains the value 4178.28.</a:t>
            </a:r>
          </a:p>
        </p:txBody>
      </p:sp>
      <p:sp>
        <p:nvSpPr>
          <p:cNvPr id="593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3A94B2-C34A-404A-96A7-DC860CC1A00C}" type="slidenum">
              <a:rPr lang="en-US"/>
              <a:pPr fontAlgn="base">
                <a:spcBef>
                  <a:spcPct val="0"/>
                </a:spcBef>
                <a:spcAft>
                  <a:spcPct val="0"/>
                </a:spcAft>
                <a:defRPr/>
              </a:pPr>
              <a:t>22</a:t>
            </a:fld>
            <a:endParaRPr lang="en-US" dirty="0"/>
          </a:p>
        </p:txBody>
      </p:sp>
    </p:spTree>
    <p:extLst>
      <p:ext uri="{BB962C8B-B14F-4D97-AF65-F5344CB8AC3E}">
        <p14:creationId xmlns:p14="http://schemas.microsoft.com/office/powerpoint/2010/main" val="43427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On this slide, some formatting changes are made. We have already seen how to change font attributes like bolding and alignment, how to use AutoSize to adjust heights or widths, how to apply number formatting, and how to use Format Painter to copy formatting from one control to others. However, we will look at a new change—the addition or deletion of gridlines or borders. To add a gridline or border to a cell, select the cell and in its property sheet on the Format tab, double-click Gridline Style Top, change its value to the desired style, double-click Gridline Width Top and change its value to the desired width. In the text, the cell below the table has a solid 2 </a:t>
            </a:r>
            <a:r>
              <a:rPr lang="en-US" b="0" dirty="0" err="1"/>
              <a:t>pt</a:t>
            </a:r>
            <a:r>
              <a:rPr lang="en-US" b="0" dirty="0"/>
              <a:t> gridline or border added to it. We have added a gridline or border, and now we will remove one.  In this example we will remove the gridline or border surrounding the control with the value 4178.28. Select this control, and in its property sheet on the Format tab, click Gridline Style Top, click the arrow, and click Transparent.</a:t>
            </a:r>
          </a:p>
        </p:txBody>
      </p:sp>
      <p:sp>
        <p:nvSpPr>
          <p:cNvPr id="614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01BCA6-1B12-4E13-B758-9471EA41C792}" type="slidenum">
              <a:rPr lang="en-US"/>
              <a:pPr fontAlgn="base">
                <a:spcBef>
                  <a:spcPct val="0"/>
                </a:spcBef>
                <a:spcAft>
                  <a:spcPct val="0"/>
                </a:spcAft>
                <a:defRPr/>
              </a:pPr>
              <a:t>23</a:t>
            </a:fld>
            <a:endParaRPr lang="en-US" dirty="0"/>
          </a:p>
        </p:txBody>
      </p:sp>
    </p:spTree>
    <p:extLst>
      <p:ext uri="{BB962C8B-B14F-4D97-AF65-F5344CB8AC3E}">
        <p14:creationId xmlns:p14="http://schemas.microsoft.com/office/powerpoint/2010/main" val="3237937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Click Print Preview, click Margins in the Page Size group, and click Wide.</a:t>
            </a:r>
          </a:p>
        </p:txBody>
      </p:sp>
      <p:sp>
        <p:nvSpPr>
          <p:cNvPr id="6349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66923C8-CEB0-4238-8611-8A18A2CF37A6}" type="slidenum">
              <a:rPr lang="en-US"/>
              <a:pPr fontAlgn="base">
                <a:spcBef>
                  <a:spcPct val="0"/>
                </a:spcBef>
                <a:spcAft>
                  <a:spcPct val="0"/>
                </a:spcAft>
                <a:defRPr/>
              </a:pPr>
              <a:t>24</a:t>
            </a:fld>
            <a:endParaRPr lang="en-US" dirty="0"/>
          </a:p>
        </p:txBody>
      </p:sp>
    </p:spTree>
    <p:extLst>
      <p:ext uri="{BB962C8B-B14F-4D97-AF65-F5344CB8AC3E}">
        <p14:creationId xmlns:p14="http://schemas.microsoft.com/office/powerpoint/2010/main" val="490390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The Blank Report tool is used to build a report by adding fields one at a time. Click Blank Report in the Reports group on the Create tab. In the Field List pane, click Show all tables so that all the tables are displayed. In the Field List, each table has an Expand button next to it, and clicking the button list the fields in the table. Double-click a field to add it to the report. As seen on the slide, the Account Number field from the Residents table has been added to the report.</a:t>
            </a:r>
          </a:p>
        </p:txBody>
      </p:sp>
      <p:sp>
        <p:nvSpPr>
          <p:cNvPr id="655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0DB887E-7E5F-42E3-BD0A-7F41AC9FB720}" type="slidenum">
              <a:rPr lang="en-US"/>
              <a:pPr fontAlgn="base">
                <a:spcBef>
                  <a:spcPct val="0"/>
                </a:spcBef>
                <a:spcAft>
                  <a:spcPct val="0"/>
                </a:spcAft>
                <a:defRPr/>
              </a:pPr>
              <a:t>25</a:t>
            </a:fld>
            <a:endParaRPr lang="en-US" dirty="0"/>
          </a:p>
        </p:txBody>
      </p:sp>
    </p:spTree>
    <p:extLst>
      <p:ext uri="{BB962C8B-B14F-4D97-AF65-F5344CB8AC3E}">
        <p14:creationId xmlns:p14="http://schemas.microsoft.com/office/powerpoint/2010/main" val="74798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Additional fields are added using the same process. The slide shows the Last Name and First Name have been added from the Residents table and the Billing Date has been added from the Water Bills table.</a:t>
            </a:r>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6EC508E-58AF-476B-A72A-AACB2ED4926C}" type="slidenum">
              <a:rPr lang="en-US"/>
              <a:pPr fontAlgn="base">
                <a:spcBef>
                  <a:spcPct val="0"/>
                </a:spcBef>
                <a:spcAft>
                  <a:spcPct val="0"/>
                </a:spcAft>
                <a:defRPr/>
              </a:pPr>
              <a:t>26</a:t>
            </a:fld>
            <a:endParaRPr lang="en-US" dirty="0"/>
          </a:p>
        </p:txBody>
      </p:sp>
    </p:spTree>
    <p:extLst>
      <p:ext uri="{BB962C8B-B14F-4D97-AF65-F5344CB8AC3E}">
        <p14:creationId xmlns:p14="http://schemas.microsoft.com/office/powerpoint/2010/main" val="1351496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On this slide, three additional fields—Billing, AmountPaid, and AmountDue—have been added from the Water Bills table.</a:t>
            </a:r>
          </a:p>
        </p:txBody>
      </p:sp>
      <p:sp>
        <p:nvSpPr>
          <p:cNvPr id="696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68CF9F3-857C-44ED-BD16-F9295C4E3BE1}" type="slidenum">
              <a:rPr lang="en-US"/>
              <a:pPr fontAlgn="base">
                <a:spcBef>
                  <a:spcPct val="0"/>
                </a:spcBef>
                <a:spcAft>
                  <a:spcPct val="0"/>
                </a:spcAft>
                <a:defRPr/>
              </a:pPr>
              <a:t>27</a:t>
            </a:fld>
            <a:endParaRPr lang="en-US" dirty="0"/>
          </a:p>
        </p:txBody>
      </p:sp>
    </p:spTree>
    <p:extLst>
      <p:ext uri="{BB962C8B-B14F-4D97-AF65-F5344CB8AC3E}">
        <p14:creationId xmlns:p14="http://schemas.microsoft.com/office/powerpoint/2010/main" val="3044006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To complete this report, we add a logo and title, which we already know how to do, and add date and time controls. Click </a:t>
            </a:r>
            <a:r>
              <a:rPr lang="en-US" b="0" dirty="0"/>
              <a:t>Date and Time </a:t>
            </a:r>
            <a:r>
              <a:rPr lang="en-US" dirty="0"/>
              <a:t>in the Header/Footer group on the Design tab to display the Date and Time dialog box. In the dialog box, under Include Date, select the desired option and under Include Time, select the desired option. On the slide, we see that </a:t>
            </a:r>
            <a:r>
              <a:rPr lang="en-US" dirty="0" err="1"/>
              <a:t>dd</a:t>
            </a:r>
            <a:r>
              <a:rPr lang="en-US" dirty="0"/>
              <a:t>-mm-</a:t>
            </a:r>
            <a:r>
              <a:rPr lang="en-US" dirty="0" err="1"/>
              <a:t>yy</a:t>
            </a:r>
            <a:r>
              <a:rPr lang="en-US" dirty="0"/>
              <a:t> and hh:mm PM are chosen for the date and time.</a:t>
            </a:r>
          </a:p>
        </p:txBody>
      </p:sp>
      <p:sp>
        <p:nvSpPr>
          <p:cNvPr id="716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E5E020-0BB6-4F79-B511-6C6F41BCD12B}" type="slidenum">
              <a:rPr lang="en-US"/>
              <a:pPr fontAlgn="base">
                <a:spcBef>
                  <a:spcPct val="0"/>
                </a:spcBef>
                <a:spcAft>
                  <a:spcPct val="0"/>
                </a:spcAft>
                <a:defRPr/>
              </a:pPr>
              <a:t>28</a:t>
            </a:fld>
            <a:endParaRPr lang="en-US" dirty="0"/>
          </a:p>
        </p:txBody>
      </p:sp>
    </p:spTree>
    <p:extLst>
      <p:ext uri="{BB962C8B-B14F-4D97-AF65-F5344CB8AC3E}">
        <p14:creationId xmlns:p14="http://schemas.microsoft.com/office/powerpoint/2010/main" val="1397137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You can group and sort report data to make the report information more useful. Grouping and sorting will be done from the Layout view. Click Group &amp; Sort in the Grouping &amp; Totals group on the Design</a:t>
            </a:r>
            <a:r>
              <a:rPr lang="en-US" b="0" baseline="0" dirty="0"/>
              <a:t> </a:t>
            </a:r>
            <a:r>
              <a:rPr lang="en-US" b="0" dirty="0"/>
              <a:t>tab to display the Group, Sort, and Total pane. In the pane, click Add a group, and from the list of fields, click the field on which grouping will be based. As shown on the slide, the report will be grouped on the AccountNumber field, and some formatting changes have been made to the report. </a:t>
            </a:r>
          </a:p>
        </p:txBody>
      </p:sp>
      <p:sp>
        <p:nvSpPr>
          <p:cNvPr id="737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FE29B9-5E39-4ECF-831F-33C528A2BBAF}" type="slidenum">
              <a:rPr lang="en-US"/>
              <a:pPr fontAlgn="base">
                <a:spcBef>
                  <a:spcPct val="0"/>
                </a:spcBef>
                <a:spcAft>
                  <a:spcPct val="0"/>
                </a:spcAft>
                <a:defRPr/>
              </a:pPr>
              <a:t>29</a:t>
            </a:fld>
            <a:endParaRPr lang="en-US" dirty="0"/>
          </a:p>
        </p:txBody>
      </p:sp>
    </p:spTree>
    <p:extLst>
      <p:ext uri="{BB962C8B-B14F-4D97-AF65-F5344CB8AC3E}">
        <p14:creationId xmlns:p14="http://schemas.microsoft.com/office/powerpoint/2010/main" val="1362878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Additional skills include:</a:t>
            </a:r>
          </a:p>
          <a:p>
            <a:pPr lvl="1" eaLnBrk="1" hangingPunct="1">
              <a:spcBef>
                <a:spcPct val="0"/>
              </a:spcBef>
              <a:buFontTx/>
              <a:buChar char="•"/>
            </a:pPr>
            <a:r>
              <a:rPr lang="en-US" dirty="0"/>
              <a:t>  Create Reports with the Blank Report Tool</a:t>
            </a:r>
          </a:p>
          <a:p>
            <a:pPr lvl="1" eaLnBrk="1" hangingPunct="1">
              <a:spcBef>
                <a:spcPct val="0"/>
              </a:spcBef>
              <a:buFontTx/>
              <a:buChar char="•"/>
            </a:pPr>
            <a:r>
              <a:rPr lang="en-US" dirty="0"/>
              <a:t>  Group and Sort Reports</a:t>
            </a:r>
          </a:p>
          <a:p>
            <a:pPr lvl="1" eaLnBrk="1" hangingPunct="1">
              <a:spcBef>
                <a:spcPct val="0"/>
              </a:spcBef>
              <a:buFontTx/>
              <a:buChar char="•"/>
            </a:pPr>
            <a:r>
              <a:rPr lang="en-US" dirty="0"/>
              <a:t>  Modify Report Layouts</a:t>
            </a:r>
          </a:p>
          <a:p>
            <a:pPr lvl="1" eaLnBrk="1" hangingPunct="1">
              <a:spcBef>
                <a:spcPct val="0"/>
              </a:spcBef>
              <a:buFontTx/>
              <a:buChar char="•"/>
            </a:pPr>
            <a:r>
              <a:rPr lang="en-US" dirty="0"/>
              <a:t>  Filter Reports</a:t>
            </a:r>
          </a:p>
          <a:p>
            <a:pPr lvl="1" eaLnBrk="1" hangingPunct="1">
              <a:spcBef>
                <a:spcPct val="0"/>
              </a:spcBef>
              <a:buFontTx/>
              <a:buChar char="•"/>
            </a:pPr>
            <a:r>
              <a:rPr lang="en-US" dirty="0"/>
              <a:t>  Create Label Reports</a:t>
            </a:r>
          </a:p>
        </p:txBody>
      </p:sp>
      <p:sp>
        <p:nvSpPr>
          <p:cNvPr id="204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95C52-52BE-4089-8A79-ECA00EC319C1}" type="slidenum">
              <a:rPr lang="en-US"/>
              <a:pPr fontAlgn="base">
                <a:spcBef>
                  <a:spcPct val="0"/>
                </a:spcBef>
                <a:spcAft>
                  <a:spcPct val="0"/>
                </a:spcAft>
                <a:defRPr/>
              </a:pPr>
              <a:t>3</a:t>
            </a:fld>
            <a:endParaRPr lang="en-US" dirty="0"/>
          </a:p>
        </p:txBody>
      </p:sp>
    </p:spTree>
    <p:extLst>
      <p:ext uri="{BB962C8B-B14F-4D97-AF65-F5344CB8AC3E}">
        <p14:creationId xmlns:p14="http://schemas.microsoft.com/office/powerpoint/2010/main" val="3832514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two name fields are dragged to new locations. Since the resident names do not change within each group of account numbers, they are placed in the same row as the Account Number. In this way, the names appear only once.</a:t>
            </a:r>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5891424-F9B5-4AC9-8298-24F4727C7AF4}" type="slidenum">
              <a:rPr lang="en-US"/>
              <a:pPr fontAlgn="base">
                <a:spcBef>
                  <a:spcPct val="0"/>
                </a:spcBef>
                <a:spcAft>
                  <a:spcPct val="0"/>
                </a:spcAft>
                <a:defRPr/>
              </a:pPr>
              <a:t>30</a:t>
            </a:fld>
            <a:endParaRPr lang="en-US" dirty="0"/>
          </a:p>
        </p:txBody>
      </p:sp>
    </p:spTree>
    <p:extLst>
      <p:ext uri="{BB962C8B-B14F-4D97-AF65-F5344CB8AC3E}">
        <p14:creationId xmlns:p14="http://schemas.microsoft.com/office/powerpoint/2010/main" val="2180908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Repeat the grouping process and add a second group. In this example, the BillingDate field is added to the pane. This means that the fields will be first grouped by account numbers, and then within each account number, they will be grouped by the billing date. An additional field has had its height adjusted.</a:t>
            </a:r>
          </a:p>
        </p:txBody>
      </p:sp>
      <p:sp>
        <p:nvSpPr>
          <p:cNvPr id="778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B1A571D-530C-4C7C-B20A-FB55A812D4A0}" type="slidenum">
              <a:rPr lang="en-US"/>
              <a:pPr fontAlgn="base">
                <a:spcBef>
                  <a:spcPct val="0"/>
                </a:spcBef>
                <a:spcAft>
                  <a:spcPct val="0"/>
                </a:spcAft>
                <a:defRPr/>
              </a:pPr>
              <a:t>31</a:t>
            </a:fld>
            <a:endParaRPr lang="en-US" dirty="0"/>
          </a:p>
        </p:txBody>
      </p:sp>
    </p:spTree>
    <p:extLst>
      <p:ext uri="{BB962C8B-B14F-4D97-AF65-F5344CB8AC3E}">
        <p14:creationId xmlns:p14="http://schemas.microsoft.com/office/powerpoint/2010/main" val="2728549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We now add a sort to the report. In a manner similar to grouping, display the pane at the bottom of the screen, but this time click </a:t>
            </a:r>
            <a:r>
              <a:rPr lang="en-US" b="0" dirty="0"/>
              <a:t>the Add a sort button</a:t>
            </a:r>
            <a:r>
              <a:rPr lang="en-US" dirty="0"/>
              <a:t>, and select the BillingDate field. Close the pane.</a:t>
            </a:r>
          </a:p>
        </p:txBody>
      </p:sp>
      <p:sp>
        <p:nvSpPr>
          <p:cNvPr id="798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386C54-99FD-430E-A2E8-01BB96682754}" type="slidenum">
              <a:rPr lang="en-US"/>
              <a:pPr fontAlgn="base">
                <a:spcBef>
                  <a:spcPct val="0"/>
                </a:spcBef>
                <a:spcAft>
                  <a:spcPct val="0"/>
                </a:spcAft>
                <a:defRPr/>
              </a:pPr>
              <a:t>32</a:t>
            </a:fld>
            <a:endParaRPr lang="en-US" dirty="0"/>
          </a:p>
        </p:txBody>
      </p:sp>
    </p:spTree>
    <p:extLst>
      <p:ext uri="{BB962C8B-B14F-4D97-AF65-F5344CB8AC3E}">
        <p14:creationId xmlns:p14="http://schemas.microsoft.com/office/powerpoint/2010/main" val="1051710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a tabular layout, rows and columns can be inserted and deleted and controls can be moved to more effectively communicate the report’s information. Using the dragging technique, a control can be selected and moved to a new location. Remember, to select multiple objects, press and hold the Shift key while clicking the objects. As shown on the slide, the data group has been moved and four controls have been selected.</a:t>
            </a:r>
          </a:p>
        </p:txBody>
      </p:sp>
      <p:sp>
        <p:nvSpPr>
          <p:cNvPr id="819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5F55CF-27FE-4DA2-AAD0-F007C2976399}" type="slidenum">
              <a:rPr lang="en-US"/>
              <a:pPr fontAlgn="base">
                <a:spcBef>
                  <a:spcPct val="0"/>
                </a:spcBef>
                <a:spcAft>
                  <a:spcPct val="0"/>
                </a:spcAft>
                <a:defRPr/>
              </a:pPr>
              <a:t>33</a:t>
            </a:fld>
            <a:endParaRPr lang="en-US" dirty="0"/>
          </a:p>
        </p:txBody>
      </p:sp>
    </p:spTree>
    <p:extLst>
      <p:ext uri="{BB962C8B-B14F-4D97-AF65-F5344CB8AC3E}">
        <p14:creationId xmlns:p14="http://schemas.microsoft.com/office/powerpoint/2010/main" val="388025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With the four cells selected, they are going to be moved fit under Date group text boxes as shown on the slide.</a:t>
            </a:r>
          </a:p>
        </p:txBody>
      </p:sp>
      <p:sp>
        <p:nvSpPr>
          <p:cNvPr id="839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2DA267-07B5-4522-ADE5-137E03771CFA}" type="slidenum">
              <a:rPr lang="en-US"/>
              <a:pPr fontAlgn="base">
                <a:spcBef>
                  <a:spcPct val="0"/>
                </a:spcBef>
                <a:spcAft>
                  <a:spcPct val="0"/>
                </a:spcAft>
                <a:defRPr/>
              </a:pPr>
              <a:t>34</a:t>
            </a:fld>
            <a:endParaRPr lang="en-US" dirty="0"/>
          </a:p>
        </p:txBody>
      </p:sp>
    </p:spTree>
    <p:extLst>
      <p:ext uri="{BB962C8B-B14F-4D97-AF65-F5344CB8AC3E}">
        <p14:creationId xmlns:p14="http://schemas.microsoft.com/office/powerpoint/2010/main" val="245711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Additional changes will be made to the report. To remove a control, click it and press Delete. The slide shows the Billing Date label has been removed, and the Billing, Amount Paid, and Amount Due labels have been moved so they are now headings over their respective columns.</a:t>
            </a:r>
          </a:p>
        </p:txBody>
      </p:sp>
      <p:sp>
        <p:nvSpPr>
          <p:cNvPr id="860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4907839-50AC-4863-A3C6-E24AE5955686}" type="slidenum">
              <a:rPr lang="en-US"/>
              <a:pPr fontAlgn="base">
                <a:spcBef>
                  <a:spcPct val="0"/>
                </a:spcBef>
                <a:spcAft>
                  <a:spcPct val="0"/>
                </a:spcAft>
                <a:defRPr/>
              </a:pPr>
              <a:t>35</a:t>
            </a:fld>
            <a:endParaRPr lang="en-US" dirty="0"/>
          </a:p>
        </p:txBody>
      </p:sp>
    </p:spTree>
    <p:extLst>
      <p:ext uri="{BB962C8B-B14F-4D97-AF65-F5344CB8AC3E}">
        <p14:creationId xmlns:p14="http://schemas.microsoft.com/office/powerpoint/2010/main" val="3387951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To remove an entire column, select it, click Select Column in the Rows &amp; Columns group on the Arrange tab, and press Delete. Our final change will be the addition of summary controls. To add a summary control to a report, click in the column where the control will be added, click </a:t>
            </a:r>
            <a:r>
              <a:rPr lang="en-US" b="0" dirty="0"/>
              <a:t>Totals</a:t>
            </a:r>
            <a:r>
              <a:rPr lang="en-US" dirty="0"/>
              <a:t> in the Grouping &amp; Totals group on the Design tab, and select the statistic. As shown on the slide, the two blank columns have been removed, and Sum controls have been added to the report. Additionally, some formatting has been done to selected controls.</a:t>
            </a:r>
          </a:p>
        </p:txBody>
      </p:sp>
      <p:sp>
        <p:nvSpPr>
          <p:cNvPr id="880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AB1818-39A4-4EDB-AC1A-B6F5BC55AAFE}" type="slidenum">
              <a:rPr lang="en-US"/>
              <a:pPr fontAlgn="base">
                <a:spcBef>
                  <a:spcPct val="0"/>
                </a:spcBef>
                <a:spcAft>
                  <a:spcPct val="0"/>
                </a:spcAft>
                <a:defRPr/>
              </a:pPr>
              <a:t>36</a:t>
            </a:fld>
            <a:endParaRPr lang="en-US" dirty="0"/>
          </a:p>
        </p:txBody>
      </p:sp>
    </p:spTree>
    <p:extLst>
      <p:ext uri="{BB962C8B-B14F-4D97-AF65-F5344CB8AC3E}">
        <p14:creationId xmlns:p14="http://schemas.microsoft.com/office/powerpoint/2010/main" val="18746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A report can be filtered so that only the desired information is seen. In this example, a filter will be applied so only records meeting certain criteria are shown. Specifically, only records for residents whose last name is </a:t>
            </a:r>
            <a:r>
              <a:rPr lang="en-US" b="0" i="1" dirty="0" err="1"/>
              <a:t>Swickard</a:t>
            </a:r>
            <a:r>
              <a:rPr lang="en-US" b="0" dirty="0"/>
              <a:t> will be displayed. Click in a last name text box, and click Filter in the Sort &amp; Filter group on the Home tab. In the Filter list, point to Text Filters, and click Equals. In the Custom Filter dialog box, type </a:t>
            </a:r>
            <a:r>
              <a:rPr lang="en-US" b="0" dirty="0" err="1"/>
              <a:t>swickard</a:t>
            </a:r>
            <a:r>
              <a:rPr lang="en-US" b="0" dirty="0"/>
              <a:t> and click OK. </a:t>
            </a:r>
          </a:p>
          <a:p>
            <a:pPr eaLnBrk="1" hangingPunct="1">
              <a:spcBef>
                <a:spcPct val="0"/>
              </a:spcBef>
            </a:pPr>
            <a:endParaRPr lang="en-US" b="0" dirty="0"/>
          </a:p>
          <a:p>
            <a:pPr eaLnBrk="1" hangingPunct="1">
              <a:spcBef>
                <a:spcPct val="0"/>
              </a:spcBef>
            </a:pPr>
            <a:r>
              <a:rPr lang="en-US" b="0" dirty="0"/>
              <a:t>When you apply a filter, only the subset of records that match the filter criteria display. The Toggle Filter button is appropriate named, since each time it is clicked, the filter is turned on or off.</a:t>
            </a:r>
          </a:p>
        </p:txBody>
      </p:sp>
      <p:sp>
        <p:nvSpPr>
          <p:cNvPr id="901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FE3997D-8985-435E-B671-4B3441DE9A5D}" type="slidenum">
              <a:rPr lang="en-US"/>
              <a:pPr fontAlgn="base">
                <a:spcBef>
                  <a:spcPct val="0"/>
                </a:spcBef>
                <a:spcAft>
                  <a:spcPct val="0"/>
                </a:spcAft>
                <a:defRPr/>
              </a:pPr>
              <a:t>37</a:t>
            </a:fld>
            <a:endParaRPr lang="en-US" dirty="0"/>
          </a:p>
        </p:txBody>
      </p:sp>
    </p:spTree>
    <p:extLst>
      <p:ext uri="{BB962C8B-B14F-4D97-AF65-F5344CB8AC3E}">
        <p14:creationId xmlns:p14="http://schemas.microsoft.com/office/powerpoint/2010/main" val="2036903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t>The previous filter was based on equality, that is, finding a specific name. In the next filter, we will filter a report based on a range of dates. Click Filter in the Sort &amp; Filter group on the Home tab. In the Filter list, point to Date Filters and click Between, to open the Between Dates dialog box. The dialog box has two boxes—Oldest and Newest. The example in the text shows a filter report that displays third-quarter results. This was done by typing 7/1/17 in the Oldest box and 9/30/17 in the Newest box. Notice the previous filter is still in effect so only the third-quarter bill for Swickard is displayed in the report.</a:t>
            </a:r>
          </a:p>
        </p:txBody>
      </p:sp>
      <p:sp>
        <p:nvSpPr>
          <p:cNvPr id="921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5F4465-259C-414B-A829-8DFA47EAD18E}" type="slidenum">
              <a:rPr lang="en-US"/>
              <a:pPr fontAlgn="base">
                <a:spcBef>
                  <a:spcPct val="0"/>
                </a:spcBef>
                <a:spcAft>
                  <a:spcPct val="0"/>
                </a:spcAft>
                <a:defRPr/>
              </a:pPr>
              <a:t>38</a:t>
            </a:fld>
            <a:endParaRPr lang="en-US" dirty="0"/>
          </a:p>
        </p:txBody>
      </p:sp>
    </p:spTree>
    <p:extLst>
      <p:ext uri="{BB962C8B-B14F-4D97-AF65-F5344CB8AC3E}">
        <p14:creationId xmlns:p14="http://schemas.microsoft.com/office/powerpoint/2010/main" val="434050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When closing and reopening a report, the filters are not active. The Toggle Filter button must be clicked to activate them. To remove filters, you click </a:t>
            </a:r>
            <a:r>
              <a:rPr lang="en-US" b="0" dirty="0"/>
              <a:t>Clear All Filters </a:t>
            </a:r>
            <a:r>
              <a:rPr lang="en-US" dirty="0"/>
              <a:t>in the Sort &amp; Filter group on the Home tab. To display records of another resident, repeat the process used for </a:t>
            </a:r>
            <a:r>
              <a:rPr lang="en-US" i="1" dirty="0"/>
              <a:t>Swickard</a:t>
            </a:r>
            <a:r>
              <a:rPr lang="en-US" dirty="0"/>
              <a:t>. The slide shows the results of filtering records using the name </a:t>
            </a:r>
            <a:r>
              <a:rPr lang="en-US" i="1" dirty="0"/>
              <a:t>Spratt</a:t>
            </a:r>
            <a:r>
              <a:rPr lang="en-US" dirty="0"/>
              <a:t>.</a:t>
            </a:r>
          </a:p>
        </p:txBody>
      </p:sp>
      <p:sp>
        <p:nvSpPr>
          <p:cNvPr id="942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3818122-B970-4446-9B60-985B53D3E095}" type="slidenum">
              <a:rPr lang="en-US"/>
              <a:pPr fontAlgn="base">
                <a:spcBef>
                  <a:spcPct val="0"/>
                </a:spcBef>
                <a:spcAft>
                  <a:spcPct val="0"/>
                </a:spcAft>
                <a:defRPr/>
              </a:pPr>
              <a:t>39</a:t>
            </a:fld>
            <a:endParaRPr lang="en-US" dirty="0"/>
          </a:p>
        </p:txBody>
      </p:sp>
    </p:spTree>
    <p:extLst>
      <p:ext uri="{BB962C8B-B14F-4D97-AF65-F5344CB8AC3E}">
        <p14:creationId xmlns:p14="http://schemas.microsoft.com/office/powerpoint/2010/main" val="652447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Using the skills in this chapter, you will create an Access report like this.</a:t>
            </a:r>
          </a:p>
        </p:txBody>
      </p:sp>
      <p:sp>
        <p:nvSpPr>
          <p:cNvPr id="225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D5AE8AC-7472-4FFF-9124-296439A7F499}" type="slidenum">
              <a:rPr lang="en-US"/>
              <a:pPr fontAlgn="base">
                <a:spcBef>
                  <a:spcPct val="0"/>
                </a:spcBef>
                <a:spcAft>
                  <a:spcPct val="0"/>
                </a:spcAft>
                <a:defRPr/>
              </a:pPr>
              <a:t>4</a:t>
            </a:fld>
            <a:endParaRPr lang="en-US" dirty="0"/>
          </a:p>
        </p:txBody>
      </p:sp>
    </p:spTree>
    <p:extLst>
      <p:ext uri="{BB962C8B-B14F-4D97-AF65-F5344CB8AC3E}">
        <p14:creationId xmlns:p14="http://schemas.microsoft.com/office/powerpoint/2010/main" val="1408890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the final slide, the row heights of selected controls have been resized, and the view has been changed to Print Preview. Clicking the One Page button shows that the report will print on a single sheet of paper.</a:t>
            </a:r>
          </a:p>
        </p:txBody>
      </p:sp>
      <p:sp>
        <p:nvSpPr>
          <p:cNvPr id="962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2763762-9DED-4B9C-9CE0-6A001BBCC4CC}" type="slidenum">
              <a:rPr lang="en-US"/>
              <a:pPr fontAlgn="base">
                <a:spcBef>
                  <a:spcPct val="0"/>
                </a:spcBef>
                <a:spcAft>
                  <a:spcPct val="0"/>
                </a:spcAft>
                <a:defRPr/>
              </a:pPr>
              <a:t>40</a:t>
            </a:fld>
            <a:endParaRPr lang="en-US" dirty="0"/>
          </a:p>
        </p:txBody>
      </p:sp>
    </p:spTree>
    <p:extLst>
      <p:ext uri="{BB962C8B-B14F-4D97-AF65-F5344CB8AC3E}">
        <p14:creationId xmlns:p14="http://schemas.microsoft.com/office/powerpoint/2010/main" val="654340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As its name implies, </a:t>
            </a:r>
            <a:r>
              <a:rPr lang="en-US" b="0" dirty="0"/>
              <a:t>a </a:t>
            </a:r>
            <a:r>
              <a:rPr lang="en-US" b="1" i="1" dirty="0"/>
              <a:t>label report </a:t>
            </a:r>
            <a:r>
              <a:rPr lang="en-US" dirty="0"/>
              <a:t>is a report formatted to print on a sheet of labels. Label manufacturers identify their label sheets using a product number, and Access formats the report to match the dimensions of the</a:t>
            </a:r>
          </a:p>
          <a:p>
            <a:pPr eaLnBrk="1" hangingPunct="1">
              <a:spcBef>
                <a:spcPct val="0"/>
              </a:spcBef>
            </a:pPr>
            <a:r>
              <a:rPr lang="en-US" dirty="0"/>
              <a:t>selected sheet size. Since a label report is a report, the Labels button is in the Report group on the Create tab. Clicking this button opens the Label Wizard, in which the correct label is selected. As shown on the slide, Avery C2160 labels are used.</a:t>
            </a:r>
          </a:p>
        </p:txBody>
      </p:sp>
      <p:sp>
        <p:nvSpPr>
          <p:cNvPr id="983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6169746-B64A-466B-BE84-9745652A921F}" type="slidenum">
              <a:rPr lang="en-US"/>
              <a:pPr fontAlgn="base">
                <a:spcBef>
                  <a:spcPct val="0"/>
                </a:spcBef>
                <a:spcAft>
                  <a:spcPct val="0"/>
                </a:spcAft>
                <a:defRPr/>
              </a:pPr>
              <a:t>41</a:t>
            </a:fld>
            <a:endParaRPr lang="en-US" dirty="0"/>
          </a:p>
        </p:txBody>
      </p:sp>
    </p:spTree>
    <p:extLst>
      <p:ext uri="{BB962C8B-B14F-4D97-AF65-F5344CB8AC3E}">
        <p14:creationId xmlns:p14="http://schemas.microsoft.com/office/powerpoint/2010/main" val="3560206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the next step, the font and font size can be changed. On the slide, the familiar Available fields box is shown from which fields are moved to the Prototype label box. In addition to moving selected fields, the keyboard is also used. For example, a space is needed between the first and last names, and the address is printed on the next line.</a:t>
            </a:r>
          </a:p>
        </p:txBody>
      </p:sp>
      <p:sp>
        <p:nvSpPr>
          <p:cNvPr id="1003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2FEAA0-6639-419D-BC5D-4552342530BF}" type="slidenum">
              <a:rPr lang="en-US"/>
              <a:pPr fontAlgn="base">
                <a:spcBef>
                  <a:spcPct val="0"/>
                </a:spcBef>
                <a:spcAft>
                  <a:spcPct val="0"/>
                </a:spcAft>
                <a:defRPr/>
              </a:pPr>
              <a:t>42</a:t>
            </a:fld>
            <a:endParaRPr lang="en-US" dirty="0"/>
          </a:p>
        </p:txBody>
      </p:sp>
    </p:spTree>
    <p:extLst>
      <p:ext uri="{BB962C8B-B14F-4D97-AF65-F5344CB8AC3E}">
        <p14:creationId xmlns:p14="http://schemas.microsoft.com/office/powerpoint/2010/main" val="3231835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Since the labels are used for residents of the same city, the city name and state, Aspen Falls, CA in this example, is typed. Finally a space is added and the Zip field is move to the form. The wizard is completed by clicking Next two times and naming the report. The finished report is shown on the next slide.</a:t>
            </a:r>
          </a:p>
        </p:txBody>
      </p:sp>
      <p:sp>
        <p:nvSpPr>
          <p:cNvPr id="1024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A9E0907-B7AF-4B9A-87AF-D51884DD107B}" type="slidenum">
              <a:rPr lang="en-US"/>
              <a:pPr fontAlgn="base">
                <a:spcBef>
                  <a:spcPct val="0"/>
                </a:spcBef>
                <a:spcAft>
                  <a:spcPct val="0"/>
                </a:spcAft>
                <a:defRPr/>
              </a:pPr>
              <a:t>43</a:t>
            </a:fld>
            <a:endParaRPr lang="en-US" dirty="0"/>
          </a:p>
        </p:txBody>
      </p:sp>
    </p:spTree>
    <p:extLst>
      <p:ext uri="{BB962C8B-B14F-4D97-AF65-F5344CB8AC3E}">
        <p14:creationId xmlns:p14="http://schemas.microsoft.com/office/powerpoint/2010/main" val="2436884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Recall that it is a good practice to preview reports before printing them. This slide shows the label report as viewed in Print Preview.</a:t>
            </a:r>
          </a:p>
        </p:txBody>
      </p:sp>
      <p:sp>
        <p:nvSpPr>
          <p:cNvPr id="1044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C63B318-770A-4AC8-986B-530A400A1BF1}" type="slidenum">
              <a:rPr lang="en-US"/>
              <a:pPr fontAlgn="base">
                <a:spcBef>
                  <a:spcPct val="0"/>
                </a:spcBef>
                <a:spcAft>
                  <a:spcPct val="0"/>
                </a:spcAft>
                <a:defRPr/>
              </a:pPr>
              <a:t>44</a:t>
            </a:fld>
            <a:endParaRPr lang="en-US" dirty="0"/>
          </a:p>
        </p:txBody>
      </p:sp>
    </p:spTree>
    <p:extLst>
      <p:ext uri="{BB962C8B-B14F-4D97-AF65-F5344CB8AC3E}">
        <p14:creationId xmlns:p14="http://schemas.microsoft.com/office/powerpoint/2010/main" val="4208789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You will now practice the following additional skills:</a:t>
            </a:r>
          </a:p>
          <a:p>
            <a:pPr marL="628650" lvl="1" indent="-171450" eaLnBrk="1" hangingPunct="1">
              <a:spcBef>
                <a:spcPct val="0"/>
              </a:spcBef>
              <a:buFont typeface="Arial" panose="020B0604020202020204" pitchFamily="34" charset="0"/>
              <a:buChar char="•"/>
            </a:pPr>
            <a:r>
              <a:rPr lang="en-US" dirty="0"/>
              <a:t>  Change</a:t>
            </a:r>
            <a:r>
              <a:rPr lang="en-US" baseline="0" dirty="0"/>
              <a:t> Report Sort Order and Orientation</a:t>
            </a:r>
            <a:endParaRPr lang="en-US" dirty="0"/>
          </a:p>
          <a:p>
            <a:pPr marL="628650" lvl="1" indent="-171450" eaLnBrk="1" hangingPunct="1">
              <a:spcBef>
                <a:spcPct val="0"/>
              </a:spcBef>
              <a:buFont typeface="Arial" panose="020B0604020202020204" pitchFamily="34" charset="0"/>
              <a:buChar char="•"/>
            </a:pPr>
            <a:r>
              <a:rPr lang="en-US" dirty="0"/>
              <a:t>  Export Reports to Word</a:t>
            </a:r>
          </a:p>
          <a:p>
            <a:pPr marL="628650" lvl="1" indent="-171450" eaLnBrk="1" hangingPunct="1">
              <a:spcBef>
                <a:spcPct val="0"/>
              </a:spcBef>
              <a:buFont typeface="Arial" panose="020B0604020202020204" pitchFamily="34" charset="0"/>
              <a:buChar char="•"/>
            </a:pPr>
            <a:r>
              <a:rPr lang="en-US" dirty="0"/>
              <a:t>  Save Reports as PDF Documents</a:t>
            </a:r>
          </a:p>
          <a:p>
            <a:pPr marL="628650" lvl="1" indent="-171450" eaLnBrk="1" hangingPunct="1">
              <a:spcBef>
                <a:spcPct val="0"/>
              </a:spcBef>
              <a:buFont typeface="Arial" panose="020B0604020202020204" pitchFamily="34" charset="0"/>
              <a:buChar char="•"/>
            </a:pPr>
            <a:r>
              <a:rPr lang="en-US" dirty="0"/>
              <a:t>  Save Reports as Web Pages</a:t>
            </a:r>
          </a:p>
          <a:p>
            <a:pPr eaLnBrk="1" hangingPunct="1">
              <a:spcBef>
                <a:spcPct val="0"/>
              </a:spcBef>
            </a:pPr>
            <a:endParaRPr lang="en-US" dirty="0"/>
          </a:p>
        </p:txBody>
      </p:sp>
      <p:sp>
        <p:nvSpPr>
          <p:cNvPr id="1064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51879D-C473-48AC-9D9C-9811A0185A98}" type="slidenum">
              <a:rPr lang="en-US"/>
              <a:pPr fontAlgn="base">
                <a:spcBef>
                  <a:spcPct val="0"/>
                </a:spcBef>
                <a:spcAft>
                  <a:spcPct val="0"/>
                </a:spcAft>
                <a:defRPr/>
              </a:pPr>
              <a:t>45</a:t>
            </a:fld>
            <a:endParaRPr lang="en-US" dirty="0"/>
          </a:p>
        </p:txBody>
      </p:sp>
    </p:spTree>
    <p:extLst>
      <p:ext uri="{BB962C8B-B14F-4D97-AF65-F5344CB8AC3E}">
        <p14:creationId xmlns:p14="http://schemas.microsoft.com/office/powerpoint/2010/main" val="1237701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You can change the sort</a:t>
            </a:r>
            <a:r>
              <a:rPr lang="en-US" baseline="0" dirty="0"/>
              <a:t> order of a report to present information in a more meaningful manner. To change the sort order, click the Group &amp; Sort button on the Design tab.</a:t>
            </a:r>
          </a:p>
          <a:p>
            <a:pPr eaLnBrk="1" hangingPunct="1">
              <a:spcBef>
                <a:spcPct val="0"/>
              </a:spcBef>
            </a:pPr>
            <a:endParaRPr lang="en-US" baseline="0" dirty="0"/>
          </a:p>
          <a:p>
            <a:pPr eaLnBrk="1" hangingPunct="1">
              <a:spcBef>
                <a:spcPct val="0"/>
              </a:spcBef>
            </a:pPr>
            <a:r>
              <a:rPr lang="en-US" baseline="0" dirty="0"/>
              <a:t>Reports can be set to landscape or portrait orientation to allow the content to fit within the report page margins.  Orientation can be changed in the Page Layout group in the Print Preview view of a report.</a:t>
            </a:r>
            <a:endParaRPr lang="en-US" dirty="0"/>
          </a:p>
        </p:txBody>
      </p:sp>
      <p:sp>
        <p:nvSpPr>
          <p:cNvPr id="1085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2F14ED9-4D3E-466F-B7D6-E8EF58963549}" type="slidenum">
              <a:rPr lang="en-US"/>
              <a:pPr fontAlgn="base">
                <a:spcBef>
                  <a:spcPct val="0"/>
                </a:spcBef>
                <a:spcAft>
                  <a:spcPct val="0"/>
                </a:spcAft>
                <a:defRPr/>
              </a:pPr>
              <a:t>46</a:t>
            </a:fld>
            <a:endParaRPr lang="en-US" dirty="0"/>
          </a:p>
        </p:txBody>
      </p:sp>
    </p:spTree>
    <p:extLst>
      <p:ext uri="{BB962C8B-B14F-4D97-AF65-F5344CB8AC3E}">
        <p14:creationId xmlns:p14="http://schemas.microsoft.com/office/powerpoint/2010/main" val="2952994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p:spPr>
      </p:sp>
      <p:sp>
        <p:nvSpPr>
          <p:cNvPr id="1167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Besides importing database object from another database, reports can be exported to other file formats. When exporting a report to Word, the report is saved as a </a:t>
            </a:r>
            <a:r>
              <a:rPr lang="en-US" b="1" i="1" dirty="0"/>
              <a:t>Rich Text Format file</a:t>
            </a:r>
            <a:r>
              <a:rPr lang="en-US" b="0" dirty="0"/>
              <a:t>, </a:t>
            </a:r>
            <a:r>
              <a:rPr lang="en-US" dirty="0"/>
              <a:t>which is a document in a file format that works with many different types of programs. </a:t>
            </a:r>
          </a:p>
          <a:p>
            <a:pPr eaLnBrk="1" hangingPunct="1">
              <a:spcBef>
                <a:spcPct val="0"/>
              </a:spcBef>
            </a:pPr>
            <a:r>
              <a:rPr lang="en-US" dirty="0"/>
              <a:t>To export the report, click </a:t>
            </a:r>
            <a:r>
              <a:rPr lang="en-US" b="0" dirty="0"/>
              <a:t>Word</a:t>
            </a:r>
            <a:r>
              <a:rPr lang="en-US" dirty="0"/>
              <a:t> in the Export group on the External Data tab to open the Export – RTF File dialog box. </a:t>
            </a:r>
          </a:p>
        </p:txBody>
      </p:sp>
      <p:sp>
        <p:nvSpPr>
          <p:cNvPr id="1167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A37A60-599C-4ADC-96FA-15D86B51518E}" type="slidenum">
              <a:rPr lang="en-US"/>
              <a:pPr fontAlgn="base">
                <a:spcBef>
                  <a:spcPct val="0"/>
                </a:spcBef>
                <a:spcAft>
                  <a:spcPct val="0"/>
                </a:spcAft>
                <a:defRPr/>
              </a:pPr>
              <a:t>47</a:t>
            </a:fld>
            <a:endParaRPr lang="en-US" dirty="0"/>
          </a:p>
        </p:txBody>
      </p:sp>
    </p:spTree>
    <p:extLst>
      <p:ext uri="{BB962C8B-B14F-4D97-AF65-F5344CB8AC3E}">
        <p14:creationId xmlns:p14="http://schemas.microsoft.com/office/powerpoint/2010/main" val="1202312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In addition to exporting reports using the RTF file format, another frequently used file format is </a:t>
            </a:r>
            <a:r>
              <a:rPr lang="en-US" b="1" i="1" dirty="0"/>
              <a:t>PDF</a:t>
            </a:r>
            <a:r>
              <a:rPr lang="en-US" dirty="0"/>
              <a:t>. A </a:t>
            </a:r>
            <a:r>
              <a:rPr lang="en-US" b="1" i="1" dirty="0"/>
              <a:t>Portable Document Format file </a:t>
            </a:r>
            <a:r>
              <a:rPr lang="en-US" dirty="0"/>
              <a:t>is a file format that preserves document layout and formatting, and these files can be viewed in a variety of applications. To export this report, click </a:t>
            </a:r>
            <a:r>
              <a:rPr lang="en-US" b="0" dirty="0"/>
              <a:t>PDF or XPS </a:t>
            </a:r>
            <a:r>
              <a:rPr lang="en-US" dirty="0"/>
              <a:t>in the Export group on the External Data form to open the Publish as PDF or XPS dialog box. </a:t>
            </a:r>
          </a:p>
        </p:txBody>
      </p:sp>
      <p:sp>
        <p:nvSpPr>
          <p:cNvPr id="1228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B0AC92-5073-45EB-86F7-8AEB6E6E5BBE}" type="slidenum">
              <a:rPr lang="en-US"/>
              <a:pPr fontAlgn="base">
                <a:spcBef>
                  <a:spcPct val="0"/>
                </a:spcBef>
                <a:spcAft>
                  <a:spcPct val="0"/>
                </a:spcAft>
                <a:defRPr/>
              </a:pPr>
              <a:t>48</a:t>
            </a:fld>
            <a:endParaRPr lang="en-US" dirty="0"/>
          </a:p>
        </p:txBody>
      </p:sp>
    </p:spTree>
    <p:extLst>
      <p:ext uri="{BB962C8B-B14F-4D97-AF65-F5344CB8AC3E}">
        <p14:creationId xmlns:p14="http://schemas.microsoft.com/office/powerpoint/2010/main" val="3132881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bwMode="auto">
          <a:noFill/>
          <a:ln>
            <a:solidFill>
              <a:srgbClr val="000000"/>
            </a:solidFill>
            <a:miter lim="800000"/>
            <a:headEnd/>
            <a:tailEnd/>
          </a:ln>
        </p:spPr>
      </p:sp>
      <p:sp>
        <p:nvSpPr>
          <p:cNvPr id="1290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Our final export example will save a report as a web page in </a:t>
            </a:r>
            <a:r>
              <a:rPr lang="en-US" b="1" i="1" dirty="0"/>
              <a:t>HTML format</a:t>
            </a:r>
            <a:r>
              <a:rPr lang="en-US" dirty="0"/>
              <a:t>. </a:t>
            </a:r>
            <a:r>
              <a:rPr lang="en-US" b="0" dirty="0"/>
              <a:t>A </a:t>
            </a:r>
            <a:r>
              <a:rPr lang="en-US" b="1" i="1" dirty="0"/>
              <a:t>Hypertext Markup Language document </a:t>
            </a:r>
            <a:r>
              <a:rPr lang="en-US" dirty="0"/>
              <a:t>is a text file that includes instructions for displaying its content in a web browser. </a:t>
            </a:r>
          </a:p>
          <a:p>
            <a:pPr eaLnBrk="1" hangingPunct="1">
              <a:spcBef>
                <a:spcPct val="0"/>
              </a:spcBef>
            </a:pPr>
            <a:endParaRPr lang="en-US" dirty="0"/>
          </a:p>
          <a:p>
            <a:pPr eaLnBrk="1" hangingPunct="1">
              <a:spcBef>
                <a:spcPct val="0"/>
              </a:spcBef>
            </a:pPr>
            <a:r>
              <a:rPr lang="en-US" b="0" dirty="0"/>
              <a:t>To export this report, click More in the Export group on the External Data form, and then click HTML Document to open the Export - HTML Document dialog box. </a:t>
            </a:r>
            <a:endParaRPr lang="en-US" dirty="0"/>
          </a:p>
          <a:p>
            <a:pPr eaLnBrk="1" hangingPunct="1">
              <a:spcBef>
                <a:spcPct val="0"/>
              </a:spcBef>
            </a:pPr>
            <a:endParaRPr lang="en-US" dirty="0"/>
          </a:p>
        </p:txBody>
      </p:sp>
      <p:sp>
        <p:nvSpPr>
          <p:cNvPr id="1290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06B20C-6882-454B-B4E1-99B4F44F4A0F}" type="slidenum">
              <a:rPr lang="en-US"/>
              <a:pPr fontAlgn="base">
                <a:spcBef>
                  <a:spcPct val="0"/>
                </a:spcBef>
                <a:spcAft>
                  <a:spcPct val="0"/>
                </a:spcAft>
                <a:defRPr/>
              </a:pPr>
              <a:t>49</a:t>
            </a:fld>
            <a:endParaRPr lang="en-US" dirty="0"/>
          </a:p>
        </p:txBody>
      </p:sp>
    </p:spTree>
    <p:extLst>
      <p:ext uri="{BB962C8B-B14F-4D97-AF65-F5344CB8AC3E}">
        <p14:creationId xmlns:p14="http://schemas.microsoft.com/office/powerpoint/2010/main" val="3088536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Reports are often based on queries. Needed fields and criteria are added to the query, and then the report is created using the query as the data source. To create a new query, click the </a:t>
            </a:r>
            <a:r>
              <a:rPr lang="en-US" b="0" dirty="0"/>
              <a:t>Query Wizard </a:t>
            </a:r>
            <a:r>
              <a:rPr lang="en-US" dirty="0"/>
              <a:t>in the Queries group on the Create tab to open the New Query dialog box. Select the Simple Query Wizard to open the Simple Query Wizard from which table and fields are selected. </a:t>
            </a:r>
          </a:p>
        </p:txBody>
      </p:sp>
      <p:sp>
        <p:nvSpPr>
          <p:cNvPr id="245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93EAF0-7E5F-4993-AAA5-65AD39DB566E}" type="slidenum">
              <a:rPr lang="en-US"/>
              <a:pPr fontAlgn="base">
                <a:spcBef>
                  <a:spcPct val="0"/>
                </a:spcBef>
                <a:spcAft>
                  <a:spcPct val="0"/>
                </a:spcAft>
                <a:defRPr/>
              </a:pPr>
              <a:t>5</a:t>
            </a:fld>
            <a:endParaRPr lang="en-US" dirty="0"/>
          </a:p>
        </p:txBody>
      </p:sp>
    </p:spTree>
    <p:extLst>
      <p:ext uri="{BB962C8B-B14F-4D97-AF65-F5344CB8AC3E}">
        <p14:creationId xmlns:p14="http://schemas.microsoft.com/office/powerpoint/2010/main" val="3893721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p:cNvSpPr>
          <p:nvPr>
            <p:ph type="sldImg"/>
          </p:nvPr>
        </p:nvSpPr>
        <p:spPr bwMode="auto">
          <a:noFill/>
          <a:ln>
            <a:solidFill>
              <a:srgbClr val="000000"/>
            </a:solidFill>
            <a:miter lim="800000"/>
            <a:headEnd/>
            <a:tailEnd/>
          </a:ln>
        </p:spPr>
      </p:sp>
      <p:sp>
        <p:nvSpPr>
          <p:cNvPr id="1392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Reports are designed to present information originated from tables and queries. The records in a report can be grouped, sorted, and filtered to make the information more valuable. Reports can be built using fields from an entire table or fields selected from a query.</a:t>
            </a:r>
          </a:p>
          <a:p>
            <a:pPr eaLnBrk="1" hangingPunct="1">
              <a:spcBef>
                <a:spcPct val="0"/>
              </a:spcBef>
            </a:pPr>
            <a:endParaRPr lang="en-US" dirty="0"/>
          </a:p>
          <a:p>
            <a:pPr eaLnBrk="1" hangingPunct="1">
              <a:spcBef>
                <a:spcPct val="0"/>
              </a:spcBef>
            </a:pPr>
            <a:r>
              <a:rPr lang="en-US" dirty="0"/>
              <a:t>Label reports are used to print labels.</a:t>
            </a:r>
          </a:p>
          <a:p>
            <a:pPr eaLnBrk="1" hangingPunct="1">
              <a:spcBef>
                <a:spcPct val="0"/>
              </a:spcBef>
            </a:pPr>
            <a:endParaRPr lang="en-US" dirty="0"/>
          </a:p>
          <a:p>
            <a:pPr eaLnBrk="1" hangingPunct="1">
              <a:spcBef>
                <a:spcPct val="0"/>
              </a:spcBef>
            </a:pPr>
            <a:r>
              <a:rPr lang="en-US" dirty="0"/>
              <a:t>Reports can be exported in a variety of formats.</a:t>
            </a:r>
          </a:p>
          <a:p>
            <a:pPr eaLnBrk="1" hangingPunct="1">
              <a:spcBef>
                <a:spcPct val="0"/>
              </a:spcBef>
            </a:pPr>
            <a:endParaRPr lang="en-US" dirty="0"/>
          </a:p>
          <a:p>
            <a:pPr eaLnBrk="1" hangingPunct="1">
              <a:spcBef>
                <a:spcPct val="0"/>
              </a:spcBef>
            </a:pPr>
            <a:endParaRPr lang="en-US" dirty="0"/>
          </a:p>
        </p:txBody>
      </p:sp>
      <p:sp>
        <p:nvSpPr>
          <p:cNvPr id="1392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E824076-F62A-4962-904E-33D945B3BCA6}" type="slidenum">
              <a:rPr lang="en-US"/>
              <a:pPr fontAlgn="base">
                <a:spcBef>
                  <a:spcPct val="0"/>
                </a:spcBef>
                <a:spcAft>
                  <a:spcPct val="0"/>
                </a:spcAft>
                <a:defRPr/>
              </a:pPr>
              <a:t>50</a:t>
            </a:fld>
            <a:endParaRPr lang="en-US" dirty="0"/>
          </a:p>
        </p:txBody>
      </p:sp>
    </p:spTree>
    <p:extLst>
      <p:ext uri="{BB962C8B-B14F-4D97-AF65-F5344CB8AC3E}">
        <p14:creationId xmlns:p14="http://schemas.microsoft.com/office/powerpoint/2010/main" val="83351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bwMode="auto">
          <a:noFill/>
          <a:ln>
            <a:solidFill>
              <a:srgbClr val="000000"/>
            </a:solidFill>
            <a:miter lim="800000"/>
            <a:headEnd/>
            <a:tailEnd/>
          </a:ln>
        </p:spPr>
      </p:sp>
      <p:sp>
        <p:nvSpPr>
          <p:cNvPr id="143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As you complete this introduction to Access, be sure you ask questions. You want to understand the concepts so that you can continue to build on them in future chapters.</a:t>
            </a:r>
          </a:p>
        </p:txBody>
      </p:sp>
      <p:sp>
        <p:nvSpPr>
          <p:cNvPr id="143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9FE953-6520-4D36-B729-65A419DC01AD}" type="slidenum">
              <a:rPr lang="en-US"/>
              <a:pPr fontAlgn="base">
                <a:spcBef>
                  <a:spcPct val="0"/>
                </a:spcBef>
                <a:spcAft>
                  <a:spcPct val="0"/>
                </a:spcAft>
                <a:defRPr/>
              </a:pPr>
              <a:t>51</a:t>
            </a:fld>
            <a:endParaRPr lang="en-US" dirty="0"/>
          </a:p>
        </p:txBody>
      </p:sp>
    </p:spTree>
    <p:extLst>
      <p:ext uri="{BB962C8B-B14F-4D97-AF65-F5344CB8AC3E}">
        <p14:creationId xmlns:p14="http://schemas.microsoft.com/office/powerpoint/2010/main" val="2671702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bwMode="auto">
          <a:noFill/>
          <a:ln>
            <a:solidFill>
              <a:srgbClr val="000000"/>
            </a:solidFill>
            <a:miter lim="800000"/>
            <a:headEnd/>
            <a:tailEnd/>
          </a:ln>
        </p:spPr>
      </p:sp>
      <p:sp>
        <p:nvSpPr>
          <p:cNvPr id="145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 </a:t>
            </a:r>
          </a:p>
        </p:txBody>
      </p:sp>
      <p:sp>
        <p:nvSpPr>
          <p:cNvPr id="145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43C4827-C17A-43F9-8F1F-6E52095FDE2E}" type="slidenum">
              <a:rPr lang="en-US"/>
              <a:pPr fontAlgn="base">
                <a:spcBef>
                  <a:spcPct val="0"/>
                </a:spcBef>
                <a:spcAft>
                  <a:spcPct val="0"/>
                </a:spcAft>
                <a:defRPr/>
              </a:pPr>
              <a:t>52</a:t>
            </a:fld>
            <a:endParaRPr lang="en-US" dirty="0"/>
          </a:p>
        </p:txBody>
      </p:sp>
    </p:spTree>
    <p:extLst>
      <p:ext uri="{BB962C8B-B14F-4D97-AF65-F5344CB8AC3E}">
        <p14:creationId xmlns:p14="http://schemas.microsoft.com/office/powerpoint/2010/main" val="1021516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Switch to Design view, and click </a:t>
            </a:r>
            <a:r>
              <a:rPr lang="en-US" b="0" dirty="0"/>
              <a:t>Totals</a:t>
            </a:r>
            <a:r>
              <a:rPr lang="en-US" dirty="0"/>
              <a:t> in the Show/Hide group on the Home tab to create a Total row in the query design grid.</a:t>
            </a:r>
          </a:p>
        </p:txBody>
      </p:sp>
      <p:sp>
        <p:nvSpPr>
          <p:cNvPr id="266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06DF751-31EF-4051-999E-AC3BD42D072E}" type="slidenum">
              <a:rPr lang="en-US"/>
              <a:pPr fontAlgn="base">
                <a:spcBef>
                  <a:spcPct val="0"/>
                </a:spcBef>
                <a:spcAft>
                  <a:spcPct val="0"/>
                </a:spcAft>
                <a:defRPr/>
              </a:pPr>
              <a:t>6</a:t>
            </a:fld>
            <a:endParaRPr lang="en-US" dirty="0"/>
          </a:p>
        </p:txBody>
      </p:sp>
    </p:spTree>
    <p:extLst>
      <p:ext uri="{BB962C8B-B14F-4D97-AF65-F5344CB8AC3E}">
        <p14:creationId xmlns:p14="http://schemas.microsoft.com/office/powerpoint/2010/main" val="4080651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Click the Total row cell in the BillingID column to display the arrow and select Count. This technique is used to place Averages in two columns and Sum in the last, and </a:t>
            </a:r>
            <a:r>
              <a:rPr lang="en-US" b="0" dirty="0"/>
              <a:t>&gt;1/1/2018 </a:t>
            </a:r>
            <a:r>
              <a:rPr lang="en-US" dirty="0"/>
              <a:t>is typed in the BillingDate Criteria row. Finally, the Usage column is selected, and</a:t>
            </a:r>
            <a:r>
              <a:rPr lang="en-US" baseline="0" dirty="0"/>
              <a:t> </a:t>
            </a:r>
            <a:r>
              <a:rPr lang="en-US" dirty="0"/>
              <a:t>using the Property Sheet button in the Show/Hide group, the format is set to Fixed and the number of decimal places is set to 1.</a:t>
            </a:r>
          </a:p>
        </p:txBody>
      </p:sp>
      <p:sp>
        <p:nvSpPr>
          <p:cNvPr id="286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616437D-8424-4954-9F86-BA188E6F4A7C}" type="slidenum">
              <a:rPr lang="en-US"/>
              <a:pPr fontAlgn="base">
                <a:spcBef>
                  <a:spcPct val="0"/>
                </a:spcBef>
                <a:spcAft>
                  <a:spcPct val="0"/>
                </a:spcAft>
                <a:defRPr/>
              </a:pPr>
              <a:t>7</a:t>
            </a:fld>
            <a:endParaRPr lang="en-US" dirty="0"/>
          </a:p>
        </p:txBody>
      </p:sp>
    </p:spTree>
    <p:extLst>
      <p:ext uri="{BB962C8B-B14F-4D97-AF65-F5344CB8AC3E}">
        <p14:creationId xmlns:p14="http://schemas.microsoft.com/office/powerpoint/2010/main" val="1115174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To improve the look of the query, the Select All button is used to apply Best Fit to all the columns. The query displays statistics about water usage and bills for each month in 2018.</a:t>
            </a:r>
          </a:p>
        </p:txBody>
      </p:sp>
      <p:sp>
        <p:nvSpPr>
          <p:cNvPr id="307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00A1F97-8F52-42B0-B304-70A579F4436A}" type="slidenum">
              <a:rPr lang="en-US"/>
              <a:pPr fontAlgn="base">
                <a:spcBef>
                  <a:spcPct val="0"/>
                </a:spcBef>
                <a:spcAft>
                  <a:spcPct val="0"/>
                </a:spcAft>
                <a:defRPr/>
              </a:pPr>
              <a:t>8</a:t>
            </a:fld>
            <a:endParaRPr lang="en-US" dirty="0"/>
          </a:p>
        </p:txBody>
      </p:sp>
    </p:spTree>
    <p:extLst>
      <p:ext uri="{BB962C8B-B14F-4D97-AF65-F5344CB8AC3E}">
        <p14:creationId xmlns:p14="http://schemas.microsoft.com/office/powerpoint/2010/main" val="4245659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Another way to create a report is to select a table or query in the Navigation Pane and click the Report button. Select the query or table, click </a:t>
            </a:r>
            <a:r>
              <a:rPr lang="en-US" b="0" dirty="0"/>
              <a:t>Report</a:t>
            </a:r>
            <a:r>
              <a:rPr lang="en-US" dirty="0"/>
              <a:t> in the Reports group on the Create tab, and a tabular report is created and displayed in Layout view. Reports have three main sections—headers, details, and footers. Each section can contain text boxes to display the Data and Label controls to identify the text boxes.</a:t>
            </a:r>
          </a:p>
        </p:txBody>
      </p:sp>
      <p:sp>
        <p:nvSpPr>
          <p:cNvPr id="327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34AE139-0F70-488D-B05D-EC91B7DB78F7}" type="slidenum">
              <a:rPr lang="en-US"/>
              <a:pPr fontAlgn="base">
                <a:spcBef>
                  <a:spcPct val="0"/>
                </a:spcBef>
                <a:spcAft>
                  <a:spcPct val="0"/>
                </a:spcAft>
                <a:defRPr/>
              </a:pPr>
              <a:t>9</a:t>
            </a:fld>
            <a:endParaRPr lang="en-US" dirty="0"/>
          </a:p>
        </p:txBody>
      </p:sp>
    </p:spTree>
    <p:extLst>
      <p:ext uri="{BB962C8B-B14F-4D97-AF65-F5344CB8AC3E}">
        <p14:creationId xmlns:p14="http://schemas.microsoft.com/office/powerpoint/2010/main" val="1665855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05C50502-29FF-4553-BED9-F7BC81794BCD}"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952EA07-892F-45F9-8B70-22C30A5DC70A}"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0D34A00-7B40-4132-AAF1-F30762FBEF28}"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35538BA-BA95-45E2-BCA7-C69A74A46E7F}" type="slidenum">
              <a:rPr lang="en-US"/>
              <a:pPr>
                <a:defRPr/>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B328748-67D9-4269-B1CA-85EB55FF1012}" type="datetimeFigureOut">
              <a:rPr lang="en-US"/>
              <a:pPr>
                <a:defRPr/>
              </a:pPr>
              <a:t>3/4/2016</a:t>
            </a:fld>
            <a:endParaRPr lang="en-US" dirty="0"/>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5E977C4F-BD85-4B51-855D-F2499AE136B2}" type="slidenum">
              <a:rPr lang="en-US"/>
              <a:pPr>
                <a:defRPr/>
              </a:pPr>
              <a:t>‹#›</a:t>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8E3E523-C7B5-4622-B19A-98F6B1F25A36}" type="datetimeFigureOut">
              <a:rPr lang="en-US"/>
              <a:pPr>
                <a:defRPr/>
              </a:pPr>
              <a:t>3/4/2016</a:t>
            </a:fld>
            <a:endParaRPr lang="en-US" dirty="0"/>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B23A421-0503-4FB7-9AE8-6DC9C9503523}"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BF83278-185C-4922-A05E-590FEC7C757C}"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45D72D7-EC20-40B8-BFBF-F1DE0E281046}" type="slidenum">
              <a:rPr lang="en-US"/>
              <a:pPr>
                <a:defRPr/>
              </a:pPr>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D283CB28-6982-46EB-AEEA-027762D98A9F}" type="datetimeFigureOut">
              <a:rPr lang="en-US"/>
              <a:pPr>
                <a:defRPr/>
              </a:pPr>
              <a:t>3/4/2016</a:t>
            </a:fld>
            <a:endParaRPr lang="en-US" dirty="0"/>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1FF52C98-8FD9-4B17-BB2E-DEBFEAF33C85}"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8146290-B518-4174-A1D9-4AD34041F432}" type="datetimeFigureOut">
              <a:rPr lang="en-US"/>
              <a:pPr>
                <a:defRPr/>
              </a:pPr>
              <a:t>3/4/2016</a:t>
            </a:fld>
            <a:endParaRPr lang="en-US" dirty="0"/>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CA07A81E-A371-45F0-B923-6ACDB6A35043}" type="slidenum">
              <a:rPr lang="en-US"/>
              <a:pPr>
                <a:defRPr/>
              </a:pPr>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64426EDC-05BA-497B-A888-498F8087D978}" type="datetimeFigureOut">
              <a:rPr lang="en-US"/>
              <a:pPr>
                <a:defRPr/>
              </a:pPr>
              <a:t>3/4/2016</a:t>
            </a:fld>
            <a:endParaRPr lang="en-US" dirty="0"/>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4"/>
          <p:cNvSpPr>
            <a:spLocks noGrp="1"/>
          </p:cNvSpPr>
          <p:nvPr>
            <p:ph type="sldNum" sz="quarter" idx="12"/>
          </p:nvPr>
        </p:nvSpPr>
        <p:spPr/>
        <p:txBody>
          <a:bodyPr/>
          <a:lstStyle>
            <a:lvl1pPr>
              <a:defRPr/>
            </a:lvl1pPr>
          </a:lstStyle>
          <a:p>
            <a:pPr>
              <a:defRPr/>
            </a:pPr>
            <a:fld id="{DBFD8911-28B9-4CFC-944D-70111EBF1E41}"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7528C61-9BDF-454A-9BAB-0FE4C7CAC3E3}" type="datetimeFigureOut">
              <a:rPr lang="en-US"/>
              <a:pPr>
                <a:defRPr/>
              </a:pPr>
              <a:t>3/4/2016</a:t>
            </a:fld>
            <a:endParaRPr lang="en-US" dirty="0"/>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915E35F2-693C-4430-BB21-7A20B6964135}"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7D78222-1EE7-45A0-9CC2-E372A74BF3B6}"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527BFE0F-D2C3-4E9A-817D-36836EA2709E}" type="slidenum">
              <a:rPr lang="en-US"/>
              <a:pPr>
                <a:defRPr/>
              </a:pPr>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CF91357-2E2A-45E0-82AE-F1E29F0F2071}"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AE7622D1-F498-44D7-8A9E-A3DFA22746D6}" type="slidenum">
              <a:rPr lang="en-US"/>
              <a:pPr>
                <a:defRPr/>
              </a:pPr>
              <a:t>‹#›</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8F528AF1-97D1-4035-AB29-CF77264DDE7C}" type="datetimeFigureOut">
              <a:rPr lang="en-US"/>
              <a:pPr>
                <a:defRPr/>
              </a:pPr>
              <a:t>3/4/2016</a:t>
            </a:fld>
            <a:endParaRPr lang="en-US" dirty="0"/>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a:solidFill>
                  <a:schemeClr val="tx1"/>
                </a:solidFill>
                <a:latin typeface="+mn-lt"/>
                <a:cs typeface="Arial" pitchFamily="34" charset="0"/>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EA004216-130A-4A5F-97FB-A3BBA2BA64C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eaLnBrk="0" fontAlgn="base" hangingPunct="0">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eaLnBrk="0" fontAlgn="base" hangingPunct="0">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eaLnBrk="0" fontAlgn="base" hangingPunct="0">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eaLnBrk="0" fontAlgn="base" hangingPunct="0">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0"/>
            <a:ext cx="8382000" cy="1066800"/>
          </a:xfrm>
        </p:spPr>
        <p:txBody>
          <a:bodyPr rtlCol="0">
            <a:normAutofit fontScale="90000"/>
          </a:bodyPr>
          <a:lstStyle/>
          <a:p>
            <a:pPr eaLnBrk="1" fontAlgn="auto" hangingPunct="1">
              <a:spcAft>
                <a:spcPts val="0"/>
              </a:spcAft>
              <a:defRPr/>
            </a:pPr>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6" name="TextBox 5"/>
          <p:cNvSpPr txBox="1"/>
          <p:nvPr/>
        </p:nvSpPr>
        <p:spPr>
          <a:xfrm>
            <a:off x="4191000" y="2133600"/>
            <a:ext cx="4648200" cy="3016210"/>
          </a:xfrm>
          <a:prstGeom prst="rect">
            <a:avLst/>
          </a:prstGeom>
          <a:noFill/>
        </p:spPr>
        <p:txBody>
          <a:bodyPr>
            <a:spAutoFit/>
          </a:bodyPr>
          <a:lstStyle/>
          <a:p>
            <a:pPr lvl="0" fontAlgn="auto">
              <a:spcBef>
                <a:spcPts val="0"/>
              </a:spcBef>
              <a:spcAft>
                <a:spcPts val="0"/>
              </a:spcAft>
              <a:defRPr/>
            </a:pPr>
            <a:r>
              <a:rPr lang="en-US" sz="2400" b="1" dirty="0">
                <a:solidFill>
                  <a:prstClr val="black"/>
                </a:solidFill>
                <a:latin typeface="Calibri"/>
                <a:cs typeface="Arial" pitchFamily="34" charset="0"/>
              </a:rPr>
              <a:t>by </a:t>
            </a:r>
            <a:r>
              <a:rPr lang="en-US" sz="2400" b="1" dirty="0">
                <a:solidFill>
                  <a:prstClr val="black"/>
                </a:solidFill>
                <a:latin typeface="Calibri"/>
              </a:rPr>
              <a:t>Margo Chaney Adkins, Catherine Hain, Lisa Hawkins, and Stephanie </a:t>
            </a:r>
            <a:r>
              <a:rPr lang="en-US" sz="2400" b="1" dirty="0" err="1">
                <a:solidFill>
                  <a:prstClr val="black"/>
                </a:solidFill>
                <a:latin typeface="Calibri"/>
              </a:rPr>
              <a:t>Murre</a:t>
            </a:r>
            <a:r>
              <a:rPr lang="en-US" sz="2400" b="1" dirty="0">
                <a:solidFill>
                  <a:prstClr val="black"/>
                </a:solidFill>
                <a:latin typeface="Calibri"/>
              </a:rPr>
              <a:t> Wolf</a:t>
            </a:r>
          </a:p>
          <a:p>
            <a:pPr fontAlgn="auto">
              <a:spcBef>
                <a:spcPts val="0"/>
              </a:spcBef>
              <a:spcAft>
                <a:spcPts val="0"/>
              </a:spcAft>
              <a:defRPr/>
            </a:pPr>
            <a:endParaRPr lang="en-US" sz="2800" b="1" dirty="0">
              <a:latin typeface="+mj-lt"/>
              <a:cs typeface="Arial" pitchFamily="34" charset="0"/>
            </a:endParaRPr>
          </a:p>
          <a:p>
            <a:pPr fontAlgn="auto">
              <a:spcBef>
                <a:spcPts val="0"/>
              </a:spcBef>
              <a:spcAft>
                <a:spcPts val="0"/>
              </a:spcAft>
              <a:defRPr/>
            </a:pPr>
            <a:endParaRPr lang="en-US" b="1" dirty="0">
              <a:latin typeface="Arial" pitchFamily="34" charset="0"/>
              <a:cs typeface="Arial" pitchFamily="34" charset="0"/>
            </a:endParaRPr>
          </a:p>
          <a:p>
            <a:pPr fontAlgn="auto">
              <a:spcBef>
                <a:spcPts val="0"/>
              </a:spcBef>
              <a:spcAft>
                <a:spcPts val="0"/>
              </a:spcAft>
              <a:defRPr/>
            </a:pPr>
            <a:r>
              <a:rPr lang="en-US" sz="3600" b="1" dirty="0">
                <a:latin typeface="Garamond" pitchFamily="18" charset="0"/>
                <a:cs typeface="Arial" pitchFamily="34" charset="0"/>
              </a:rPr>
              <a:t>Access Chapter 4</a:t>
            </a:r>
          </a:p>
          <a:p>
            <a:pPr fontAlgn="auto">
              <a:spcBef>
                <a:spcPts val="0"/>
              </a:spcBef>
              <a:spcAft>
                <a:spcPts val="0"/>
              </a:spcAft>
              <a:defRPr/>
            </a:pPr>
            <a:r>
              <a:rPr lang="en-US" sz="3600" b="1" dirty="0">
                <a:latin typeface="Garamond" pitchFamily="18" charset="0"/>
                <a:cs typeface="Arial" pitchFamily="34" charset="0"/>
              </a:rPr>
              <a:t>Create Reports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057400"/>
            <a:ext cx="3955656" cy="3200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60400" y="685800"/>
            <a:ext cx="7874000" cy="990600"/>
          </a:xfrm>
        </p:spPr>
        <p:txBody>
          <a:bodyPr/>
          <a:lstStyle/>
          <a:p>
            <a:pPr eaLnBrk="1" hangingPunct="1">
              <a:lnSpc>
                <a:spcPts val="3600"/>
              </a:lnSpc>
            </a:pPr>
            <a:r>
              <a:rPr lang="en-US" dirty="0"/>
              <a:t>Skill 2: Create Reports Using the</a:t>
            </a:r>
            <a:br>
              <a:rPr lang="en-US" dirty="0"/>
            </a:br>
            <a:r>
              <a:rPr lang="en-US" dirty="0"/>
              <a:t>Report Tool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8781155-AE9E-4326-9308-A4B1DEFB73C4}" type="slidenum">
              <a:rPr lang="en-US"/>
              <a:pPr>
                <a:defRPr/>
              </a:pPr>
              <a:t>10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660400" y="685800"/>
            <a:ext cx="7874000" cy="990600"/>
          </a:xfrm>
        </p:spPr>
        <p:txBody>
          <a:bodyPr/>
          <a:lstStyle/>
          <a:p>
            <a:pPr eaLnBrk="1" hangingPunct="1">
              <a:lnSpc>
                <a:spcPts val="3600"/>
              </a:lnSpc>
            </a:pPr>
            <a:r>
              <a:rPr lang="en-US" dirty="0"/>
              <a:t>Skill 2: Create Reports Using the</a:t>
            </a:r>
            <a:br>
              <a:rPr lang="en-US" dirty="0"/>
            </a:br>
            <a:r>
              <a:rPr lang="en-US" dirty="0"/>
              <a:t>Report Tool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C80781C-41A7-4A45-8882-FD3ED6CDAD99}" type="slidenum">
              <a:rPr lang="en-US"/>
              <a:pPr>
                <a:defRPr/>
              </a:pPr>
              <a:t>11</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660400" y="685800"/>
            <a:ext cx="7874000" cy="990600"/>
          </a:xfrm>
        </p:spPr>
        <p:txBody>
          <a:bodyPr/>
          <a:lstStyle/>
          <a:p>
            <a:pPr eaLnBrk="1" hangingPunct="1">
              <a:lnSpc>
                <a:spcPts val="3600"/>
              </a:lnSpc>
            </a:pPr>
            <a:r>
              <a:rPr lang="en-US" dirty="0"/>
              <a:t>Skill 2: Create Reports Using the</a:t>
            </a:r>
            <a:br>
              <a:rPr lang="en-US" dirty="0"/>
            </a:br>
            <a:r>
              <a:rPr lang="en-US" dirty="0"/>
              <a:t>Report Tool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1EBD75A-CF77-49BC-9F67-A57EC08B0A20}" type="slidenum">
              <a:rPr lang="en-US"/>
              <a:pPr>
                <a:defRPr/>
              </a:pPr>
              <a:t>12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60400" y="685800"/>
            <a:ext cx="7874000" cy="990600"/>
          </a:xfrm>
        </p:spPr>
        <p:txBody>
          <a:bodyPr/>
          <a:lstStyle/>
          <a:p>
            <a:pPr eaLnBrk="1" hangingPunct="1">
              <a:lnSpc>
                <a:spcPts val="3600"/>
              </a:lnSpc>
            </a:pPr>
            <a:r>
              <a:rPr lang="en-US" dirty="0"/>
              <a:t>Skill 3: Format Reports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AA68A8F-A37A-45C9-94FF-57BCF44523BC}" type="slidenum">
              <a:rPr lang="en-US"/>
              <a:pPr>
                <a:defRPr/>
              </a:pPr>
              <a:t>13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697736"/>
            <a:ext cx="7550331" cy="402336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660400" y="685800"/>
            <a:ext cx="7874000" cy="990600"/>
          </a:xfrm>
        </p:spPr>
        <p:txBody>
          <a:bodyPr/>
          <a:lstStyle/>
          <a:p>
            <a:pPr eaLnBrk="1" hangingPunct="1">
              <a:lnSpc>
                <a:spcPts val="3600"/>
              </a:lnSpc>
            </a:pPr>
            <a:r>
              <a:rPr lang="en-US" dirty="0"/>
              <a:t>Skill 3: Format 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B14A850-534B-48AA-800F-ECA5B487A694}" type="slidenum">
              <a:rPr lang="en-US"/>
              <a:pPr>
                <a:defRPr/>
              </a:pPr>
              <a:t>14</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660400" y="685800"/>
            <a:ext cx="7874000" cy="990600"/>
          </a:xfrm>
        </p:spPr>
        <p:txBody>
          <a:bodyPr/>
          <a:lstStyle/>
          <a:p>
            <a:pPr eaLnBrk="1" hangingPunct="1">
              <a:lnSpc>
                <a:spcPts val="3600"/>
              </a:lnSpc>
            </a:pPr>
            <a:r>
              <a:rPr lang="en-US" dirty="0"/>
              <a:t>Skill 3: Format 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85C5A0B-24D3-48F8-AE21-9EF1A1DDF6CF}" type="slidenum">
              <a:rPr lang="en-US"/>
              <a:pPr>
                <a:defRPr/>
              </a:pPr>
              <a:t>15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712976"/>
            <a:ext cx="7550331" cy="402336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660400" y="685800"/>
            <a:ext cx="7874000" cy="990600"/>
          </a:xfrm>
        </p:spPr>
        <p:txBody>
          <a:bodyPr/>
          <a:lstStyle/>
          <a:p>
            <a:pPr eaLnBrk="1" hangingPunct="1">
              <a:lnSpc>
                <a:spcPts val="3600"/>
              </a:lnSpc>
            </a:pPr>
            <a:r>
              <a:rPr lang="en-US" dirty="0"/>
              <a:t>Skill 3: Format 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9DB477F-64EA-402A-AEE5-0EE1E957FB85}" type="slidenum">
              <a:rPr lang="en-US"/>
              <a:pPr>
                <a:defRPr/>
              </a:pPr>
              <a:t>16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676400"/>
            <a:ext cx="7550331" cy="402336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457200" y="685800"/>
            <a:ext cx="8229600" cy="990600"/>
          </a:xfrm>
        </p:spPr>
        <p:txBody>
          <a:bodyPr/>
          <a:lstStyle/>
          <a:p>
            <a:pPr eaLnBrk="1" hangingPunct="1">
              <a:lnSpc>
                <a:spcPts val="3600"/>
              </a:lnSpc>
            </a:pPr>
            <a:r>
              <a:rPr lang="en-US" dirty="0"/>
              <a:t>Skill 4: Add Totals to Reports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8146BEA-44AF-4B47-8DF8-D5C7EB1A5ACE}" type="slidenum">
              <a:rPr lang="en-US"/>
              <a:pPr>
                <a:defRPr/>
              </a:pPr>
              <a:t>17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752600"/>
            <a:ext cx="7550331" cy="402336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685800"/>
            <a:ext cx="8229600" cy="990600"/>
          </a:xfrm>
        </p:spPr>
        <p:txBody>
          <a:bodyPr/>
          <a:lstStyle/>
          <a:p>
            <a:pPr eaLnBrk="1" hangingPunct="1">
              <a:lnSpc>
                <a:spcPts val="3600"/>
              </a:lnSpc>
            </a:pPr>
            <a:r>
              <a:rPr lang="en-US" dirty="0"/>
              <a:t>Skill 4: Add Totals to 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2E2DD41-6736-4E89-BDCE-58979D70AC89}" type="slidenum">
              <a:rPr lang="en-US"/>
              <a:pPr>
                <a:defRPr/>
              </a:pPr>
              <a:t>18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828800"/>
            <a:ext cx="7550331" cy="402336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457200" y="685800"/>
            <a:ext cx="8229600" cy="990600"/>
          </a:xfrm>
        </p:spPr>
        <p:txBody>
          <a:bodyPr/>
          <a:lstStyle/>
          <a:p>
            <a:pPr eaLnBrk="1" hangingPunct="1">
              <a:lnSpc>
                <a:spcPts val="3600"/>
              </a:lnSpc>
            </a:pPr>
            <a:r>
              <a:rPr lang="en-US" dirty="0"/>
              <a:t>Skill 4: Add Totals to 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CCC3EEB-1399-494D-A37A-B9891ECC6D27}" type="slidenum">
              <a:rPr lang="en-US"/>
              <a:pPr>
                <a:defRPr/>
              </a:pPr>
              <a:t>19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752600"/>
            <a:ext cx="7550331" cy="402336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609600" y="304800"/>
            <a:ext cx="7924800" cy="1066800"/>
          </a:xfrm>
        </p:spPr>
        <p:txBody>
          <a:bodyPr/>
          <a:lstStyle/>
          <a:p>
            <a:pPr eaLnBrk="1" hangingPunct="1"/>
            <a:r>
              <a:rPr lang="en-US" dirty="0"/>
              <a:t>Skills</a:t>
            </a:r>
          </a:p>
        </p:txBody>
      </p:sp>
      <p:sp>
        <p:nvSpPr>
          <p:cNvPr id="8" name="Content Placeholder 7"/>
          <p:cNvSpPr>
            <a:spLocks noGrp="1"/>
          </p:cNvSpPr>
          <p:nvPr>
            <p:ph idx="1"/>
          </p:nvPr>
        </p:nvSpPr>
        <p:spPr>
          <a:xfrm>
            <a:off x="304800" y="1447800"/>
            <a:ext cx="8534400" cy="4038600"/>
          </a:xfrm>
        </p:spPr>
        <p:txBody>
          <a:bodyPr rtlCol="0">
            <a:noAutofit/>
          </a:bodyPr>
          <a:lstStyle/>
          <a:p>
            <a:pPr marL="742950" indent="-742950" eaLnBrk="1" fontAlgn="auto" hangingPunct="1">
              <a:spcBef>
                <a:spcPts val="600"/>
              </a:spcBef>
              <a:spcAft>
                <a:spcPts val="600"/>
              </a:spcAft>
              <a:buFont typeface="+mj-lt"/>
              <a:buAutoNum type="arabicPeriod"/>
              <a:defRPr/>
            </a:pPr>
            <a:r>
              <a:rPr lang="en-US" sz="3600" b="1" dirty="0"/>
              <a:t>Build Queries for Reports</a:t>
            </a:r>
          </a:p>
          <a:p>
            <a:pPr marL="742950" indent="-742950" eaLnBrk="1" fontAlgn="auto" hangingPunct="1">
              <a:spcBef>
                <a:spcPts val="600"/>
              </a:spcBef>
              <a:spcAft>
                <a:spcPts val="600"/>
              </a:spcAft>
              <a:buFont typeface="+mj-lt"/>
              <a:buAutoNum type="arabicPeriod"/>
              <a:defRPr/>
            </a:pPr>
            <a:r>
              <a:rPr lang="en-US" sz="3600" b="1" dirty="0"/>
              <a:t>Create Reports Using the Report Tool</a:t>
            </a:r>
          </a:p>
          <a:p>
            <a:pPr marL="742950" indent="-742950" eaLnBrk="1" fontAlgn="auto" hangingPunct="1">
              <a:spcBef>
                <a:spcPts val="600"/>
              </a:spcBef>
              <a:spcAft>
                <a:spcPts val="600"/>
              </a:spcAft>
              <a:buFont typeface="+mj-lt"/>
              <a:buAutoNum type="arabicPeriod"/>
              <a:defRPr/>
            </a:pPr>
            <a:r>
              <a:rPr lang="en-US" sz="3600" b="1" dirty="0"/>
              <a:t>Format Reports</a:t>
            </a:r>
          </a:p>
          <a:p>
            <a:pPr marL="742950" indent="-742950" eaLnBrk="1" fontAlgn="auto" hangingPunct="1">
              <a:spcBef>
                <a:spcPts val="600"/>
              </a:spcBef>
              <a:spcAft>
                <a:spcPts val="600"/>
              </a:spcAft>
              <a:buFont typeface="+mj-lt"/>
              <a:buAutoNum type="arabicPeriod"/>
              <a:defRPr/>
            </a:pPr>
            <a:r>
              <a:rPr lang="en-US" sz="3600" b="1" dirty="0"/>
              <a:t>Add Totals to Reports</a:t>
            </a:r>
          </a:p>
          <a:p>
            <a:pPr marL="742950" indent="-742950" eaLnBrk="1" fontAlgn="auto" hangingPunct="1">
              <a:spcBef>
                <a:spcPts val="600"/>
              </a:spcBef>
              <a:spcAft>
                <a:spcPts val="600"/>
              </a:spcAft>
              <a:buFont typeface="+mj-lt"/>
              <a:buAutoNum type="arabicPeriod"/>
              <a:defRPr/>
            </a:pPr>
            <a:r>
              <a:rPr lang="en-US" sz="3600" b="1" dirty="0"/>
              <a:t>Preview and Print Reports</a:t>
            </a:r>
          </a:p>
          <a:p>
            <a:pPr eaLnBrk="1" fontAlgn="auto" hangingPunct="1">
              <a:spcAft>
                <a:spcPts val="0"/>
              </a:spcAft>
              <a:buFont typeface="Arial" pitchFamily="34" charset="0"/>
              <a:buNone/>
              <a:defRPr/>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3" name="Slide Number Placeholder 2"/>
          <p:cNvSpPr>
            <a:spLocks noGrp="1"/>
          </p:cNvSpPr>
          <p:nvPr>
            <p:ph type="sldNum" sz="quarter" idx="12"/>
          </p:nvPr>
        </p:nvSpPr>
        <p:spPr/>
        <p:txBody>
          <a:bodyPr/>
          <a:lstStyle/>
          <a:p>
            <a:pPr>
              <a:defRPr/>
            </a:pPr>
            <a:fld id="{9CD49AF9-8442-4390-BBD1-5B289D15999E}" type="slidenum">
              <a:rPr lang="en-US"/>
              <a:pPr>
                <a:defRPr/>
              </a:pPr>
              <a:t>2</a:t>
            </a:fld>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685800"/>
            <a:ext cx="8229600" cy="990600"/>
          </a:xfrm>
        </p:spPr>
        <p:txBody>
          <a:bodyPr/>
          <a:lstStyle/>
          <a:p>
            <a:pPr eaLnBrk="1" hangingPunct="1">
              <a:lnSpc>
                <a:spcPts val="3600"/>
              </a:lnSpc>
            </a:pPr>
            <a:r>
              <a:rPr lang="en-US" dirty="0"/>
              <a:t>Skill 4: Add Totals to 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C7B37BD-53A4-4FC9-9A6A-848EB8FD094A}" type="slidenum">
              <a:rPr lang="en-US"/>
              <a:pPr>
                <a:defRPr/>
              </a:pPr>
              <a:t>20</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676400"/>
            <a:ext cx="7550331" cy="402336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660400" y="685800"/>
            <a:ext cx="7874000" cy="990600"/>
          </a:xfrm>
        </p:spPr>
        <p:txBody>
          <a:bodyPr/>
          <a:lstStyle/>
          <a:p>
            <a:pPr eaLnBrk="1" hangingPunct="1">
              <a:lnSpc>
                <a:spcPts val="3600"/>
              </a:lnSpc>
            </a:pPr>
            <a:r>
              <a:rPr lang="en-US" dirty="0"/>
              <a:t>Skill 5: Preview and Print</a:t>
            </a:r>
            <a:br>
              <a:rPr lang="en-US" dirty="0"/>
            </a:br>
            <a:r>
              <a:rPr lang="en-US" dirty="0"/>
              <a:t>Reports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BC1BBB0-1C3D-4627-AD86-DF18F3FD6B4C}" type="slidenum">
              <a:rPr lang="en-US"/>
              <a:pPr>
                <a:defRPr/>
              </a:pPr>
              <a:t>21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697736"/>
            <a:ext cx="7550331" cy="402336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660400" y="685800"/>
            <a:ext cx="7874000" cy="990600"/>
          </a:xfrm>
        </p:spPr>
        <p:txBody>
          <a:bodyPr/>
          <a:lstStyle/>
          <a:p>
            <a:pPr eaLnBrk="1" hangingPunct="1">
              <a:lnSpc>
                <a:spcPts val="3600"/>
              </a:lnSpc>
            </a:pPr>
            <a:r>
              <a:rPr lang="en-US" dirty="0"/>
              <a:t>Skill 5: Preview and Print</a:t>
            </a:r>
            <a:br>
              <a:rPr lang="en-US" dirty="0"/>
            </a:br>
            <a:r>
              <a:rPr lang="en-US" dirty="0"/>
              <a:t>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FA33483-9284-4DB2-A049-293F5E57F657}" type="slidenum">
              <a:rPr lang="en-US"/>
              <a:pPr>
                <a:defRPr/>
              </a:pPr>
              <a:t>22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60400" y="685800"/>
            <a:ext cx="7874000" cy="990600"/>
          </a:xfrm>
        </p:spPr>
        <p:txBody>
          <a:bodyPr/>
          <a:lstStyle/>
          <a:p>
            <a:pPr eaLnBrk="1" hangingPunct="1">
              <a:lnSpc>
                <a:spcPts val="3600"/>
              </a:lnSpc>
            </a:pPr>
            <a:r>
              <a:rPr lang="en-US" dirty="0"/>
              <a:t>Skill 5: Preview and Print</a:t>
            </a:r>
            <a:br>
              <a:rPr lang="en-US" dirty="0"/>
            </a:br>
            <a:r>
              <a:rPr lang="en-US" dirty="0"/>
              <a:t>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49BE159-E6E5-4F3D-848E-C2B99B1C9E89}" type="slidenum">
              <a:rPr lang="en-US"/>
              <a:pPr>
                <a:defRPr/>
              </a:pPr>
              <a:t>23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660400" y="685800"/>
            <a:ext cx="7874000" cy="990600"/>
          </a:xfrm>
        </p:spPr>
        <p:txBody>
          <a:bodyPr/>
          <a:lstStyle/>
          <a:p>
            <a:pPr eaLnBrk="1" hangingPunct="1">
              <a:lnSpc>
                <a:spcPts val="3600"/>
              </a:lnSpc>
            </a:pPr>
            <a:r>
              <a:rPr lang="en-US" dirty="0"/>
              <a:t>Skill 5: Preview and Print</a:t>
            </a:r>
            <a:br>
              <a:rPr lang="en-US" dirty="0"/>
            </a:br>
            <a:r>
              <a:rPr lang="en-US" dirty="0"/>
              <a:t>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3E3A622-28BF-4049-AC2E-88B47E37A7E7}" type="slidenum">
              <a:rPr lang="en-US"/>
              <a:pPr>
                <a:defRPr/>
              </a:pPr>
              <a:t>24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60400" y="685800"/>
            <a:ext cx="7874000" cy="990600"/>
          </a:xfrm>
        </p:spPr>
        <p:txBody>
          <a:bodyPr/>
          <a:lstStyle/>
          <a:p>
            <a:pPr eaLnBrk="1" hangingPunct="1">
              <a:lnSpc>
                <a:spcPts val="3600"/>
              </a:lnSpc>
            </a:pPr>
            <a:r>
              <a:rPr lang="en-US" dirty="0"/>
              <a:t>Skill 6: Create Reports with the</a:t>
            </a:r>
            <a:br>
              <a:rPr lang="en-US" dirty="0"/>
            </a:br>
            <a:r>
              <a:rPr lang="en-US" dirty="0"/>
              <a:t>Blank Report Tool</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F8EC81C-D301-4CB5-834C-BB75B02DBD8A}" type="slidenum">
              <a:rPr lang="en-US"/>
              <a:pPr>
                <a:defRPr/>
              </a:pPr>
              <a:t>25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60400" y="685800"/>
            <a:ext cx="7874000" cy="990600"/>
          </a:xfrm>
        </p:spPr>
        <p:txBody>
          <a:bodyPr/>
          <a:lstStyle/>
          <a:p>
            <a:pPr eaLnBrk="1" hangingPunct="1">
              <a:lnSpc>
                <a:spcPts val="3600"/>
              </a:lnSpc>
            </a:pPr>
            <a:r>
              <a:rPr lang="en-US" dirty="0"/>
              <a:t>Skill 6: Create Reports with the</a:t>
            </a:r>
            <a:br>
              <a:rPr lang="en-US" dirty="0"/>
            </a:br>
            <a:r>
              <a:rPr lang="en-US" dirty="0"/>
              <a:t>Blank Report Tool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AC1632F-253C-4EB9-8870-A74AA770A804}" type="slidenum">
              <a:rPr lang="en-US"/>
              <a:pPr>
                <a:defRPr/>
              </a:pPr>
              <a:t>26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60400" y="685800"/>
            <a:ext cx="7874000" cy="990600"/>
          </a:xfrm>
        </p:spPr>
        <p:txBody>
          <a:bodyPr/>
          <a:lstStyle/>
          <a:p>
            <a:pPr eaLnBrk="1" hangingPunct="1">
              <a:lnSpc>
                <a:spcPts val="3600"/>
              </a:lnSpc>
            </a:pPr>
            <a:r>
              <a:rPr lang="en-US" dirty="0"/>
              <a:t>Skill 6: Create Reports with the</a:t>
            </a:r>
            <a:br>
              <a:rPr lang="en-US" dirty="0"/>
            </a:br>
            <a:r>
              <a:rPr lang="en-US" dirty="0"/>
              <a:t>Blank Report Tool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D94965D-03F9-4801-89F6-42404DE4C919}" type="slidenum">
              <a:rPr lang="en-US"/>
              <a:pPr>
                <a:defRPr/>
              </a:pPr>
              <a:t>27</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60400" y="685800"/>
            <a:ext cx="7874000" cy="990600"/>
          </a:xfrm>
        </p:spPr>
        <p:txBody>
          <a:bodyPr/>
          <a:lstStyle/>
          <a:p>
            <a:pPr eaLnBrk="1" hangingPunct="1">
              <a:lnSpc>
                <a:spcPts val="3600"/>
              </a:lnSpc>
            </a:pPr>
            <a:r>
              <a:rPr lang="en-US" dirty="0"/>
              <a:t>Skill 6: Create Reports with the</a:t>
            </a:r>
            <a:br>
              <a:rPr lang="en-US" dirty="0"/>
            </a:br>
            <a:r>
              <a:rPr lang="en-US" dirty="0"/>
              <a:t>Blank Report Tool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E615205-1A3D-496A-81F6-24A6CD554950}" type="slidenum">
              <a:rPr lang="en-US"/>
              <a:pPr>
                <a:defRPr/>
              </a:pPr>
              <a:t>28</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152400" y="533400"/>
            <a:ext cx="8839200" cy="990600"/>
          </a:xfrm>
        </p:spPr>
        <p:txBody>
          <a:bodyPr/>
          <a:lstStyle/>
          <a:p>
            <a:pPr eaLnBrk="1" hangingPunct="1">
              <a:lnSpc>
                <a:spcPts val="3600"/>
              </a:lnSpc>
            </a:pPr>
            <a:r>
              <a:rPr lang="en-US" dirty="0"/>
              <a:t>Skill</a:t>
            </a:r>
            <a:r>
              <a:rPr lang="en-US" sz="3200" dirty="0"/>
              <a:t> </a:t>
            </a:r>
            <a:r>
              <a:rPr lang="en-US" dirty="0"/>
              <a:t>7:</a:t>
            </a:r>
            <a:r>
              <a:rPr lang="en-US" sz="3200" dirty="0"/>
              <a:t> </a:t>
            </a:r>
            <a:r>
              <a:rPr lang="en-US" dirty="0"/>
              <a:t>Group</a:t>
            </a:r>
            <a:r>
              <a:rPr lang="en-US" sz="3200" dirty="0"/>
              <a:t> </a:t>
            </a:r>
            <a:r>
              <a:rPr lang="en-US" dirty="0"/>
              <a:t>and</a:t>
            </a:r>
            <a:r>
              <a:rPr lang="en-US" sz="3200" dirty="0"/>
              <a:t> </a:t>
            </a:r>
            <a:r>
              <a:rPr lang="en-US" dirty="0"/>
              <a:t>Sort</a:t>
            </a:r>
            <a:r>
              <a:rPr lang="en-US" sz="3200" dirty="0"/>
              <a:t> </a:t>
            </a:r>
            <a:r>
              <a:rPr lang="en-US" dirty="0"/>
              <a:t>Reports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CA4355A-7AB2-4643-B21F-1AC3ED9200A9}" type="slidenum">
              <a:rPr lang="en-US"/>
              <a:pPr>
                <a:defRPr/>
              </a:pPr>
              <a:t>29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676400"/>
            <a:ext cx="7550331" cy="402336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09600" y="304800"/>
            <a:ext cx="7924800" cy="1066800"/>
          </a:xfrm>
        </p:spPr>
        <p:txBody>
          <a:bodyPr/>
          <a:lstStyle/>
          <a:p>
            <a:pPr eaLnBrk="1" hangingPunct="1"/>
            <a:r>
              <a:rPr lang="en-US" dirty="0"/>
              <a:t>Skills (cont.)</a:t>
            </a:r>
          </a:p>
        </p:txBody>
      </p:sp>
      <p:sp>
        <p:nvSpPr>
          <p:cNvPr id="3" name="Content Placeholder 2"/>
          <p:cNvSpPr>
            <a:spLocks noGrp="1"/>
          </p:cNvSpPr>
          <p:nvPr>
            <p:ph idx="1"/>
          </p:nvPr>
        </p:nvSpPr>
        <p:spPr>
          <a:xfrm>
            <a:off x="304800" y="1444625"/>
            <a:ext cx="8534400" cy="3840163"/>
          </a:xfrm>
        </p:spPr>
        <p:txBody>
          <a:bodyPr rtlCol="0">
            <a:normAutofit lnSpcReduction="10000"/>
          </a:bodyPr>
          <a:lstStyle/>
          <a:p>
            <a:pPr marL="0" indent="0" eaLnBrk="1" fontAlgn="auto" hangingPunct="1">
              <a:spcBef>
                <a:spcPts val="600"/>
              </a:spcBef>
              <a:spcAft>
                <a:spcPts val="600"/>
              </a:spcAft>
              <a:buFont typeface="Arial" pitchFamily="34" charset="0"/>
              <a:buNone/>
              <a:defRPr/>
            </a:pPr>
            <a:r>
              <a:rPr lang="en-US" sz="3600" b="1" dirty="0"/>
              <a:t>6.   Create Reports with the Blank Report</a:t>
            </a:r>
            <a:br>
              <a:rPr lang="en-US" sz="3600" b="1" dirty="0"/>
            </a:br>
            <a:r>
              <a:rPr lang="en-US" sz="3600" b="1" dirty="0"/>
              <a:t>      Tool</a:t>
            </a:r>
          </a:p>
          <a:p>
            <a:pPr marL="0" indent="0" eaLnBrk="1" fontAlgn="auto" hangingPunct="1">
              <a:spcBef>
                <a:spcPts val="600"/>
              </a:spcBef>
              <a:spcAft>
                <a:spcPts val="600"/>
              </a:spcAft>
              <a:buFont typeface="Arial" pitchFamily="34" charset="0"/>
              <a:buNone/>
              <a:defRPr/>
            </a:pPr>
            <a:r>
              <a:rPr lang="en-US" sz="3600" b="1" dirty="0"/>
              <a:t>7.   Group and Sort Reports</a:t>
            </a:r>
          </a:p>
          <a:p>
            <a:pPr marL="571500" indent="-571500" eaLnBrk="1" fontAlgn="auto" hangingPunct="1">
              <a:spcBef>
                <a:spcPts val="600"/>
              </a:spcBef>
              <a:spcAft>
                <a:spcPts val="600"/>
              </a:spcAft>
              <a:buFont typeface="Arial" pitchFamily="34" charset="0"/>
              <a:buAutoNum type="arabicPeriod" startAt="8"/>
              <a:defRPr/>
            </a:pPr>
            <a:r>
              <a:rPr lang="en-US" sz="3600" b="1" dirty="0"/>
              <a:t> Modify Report Layouts</a:t>
            </a:r>
          </a:p>
          <a:p>
            <a:pPr marL="571500" indent="-571500" eaLnBrk="1" fontAlgn="auto" hangingPunct="1">
              <a:spcBef>
                <a:spcPts val="600"/>
              </a:spcBef>
              <a:spcAft>
                <a:spcPts val="600"/>
              </a:spcAft>
              <a:buFont typeface="Arial" pitchFamily="34" charset="0"/>
              <a:buAutoNum type="arabicPeriod" startAt="8"/>
              <a:defRPr/>
            </a:pPr>
            <a:r>
              <a:rPr lang="en-US" sz="3600" b="1" dirty="0"/>
              <a:t> Filter Reports</a:t>
            </a:r>
          </a:p>
          <a:p>
            <a:pPr marL="571500" indent="-571500" eaLnBrk="1" fontAlgn="auto" hangingPunct="1">
              <a:spcBef>
                <a:spcPts val="600"/>
              </a:spcBef>
              <a:spcAft>
                <a:spcPts val="600"/>
              </a:spcAft>
              <a:buFont typeface="Arial" pitchFamily="34" charset="0"/>
              <a:buAutoNum type="arabicPeriod" startAt="8"/>
              <a:defRPr/>
            </a:pPr>
            <a:r>
              <a:rPr lang="en-US" sz="3600" b="1" dirty="0"/>
              <a:t> Create Label Reports</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9504316-D3B2-4C40-8810-3326195763DE}" type="slidenum">
              <a:rPr lang="en-US"/>
              <a:pPr>
                <a:defRPr/>
              </a:pPr>
              <a:t>3</a:t>
            </a:fld>
            <a:endParaRPr 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52400" y="533400"/>
            <a:ext cx="8839200" cy="990600"/>
          </a:xfrm>
        </p:spPr>
        <p:txBody>
          <a:bodyPr/>
          <a:lstStyle/>
          <a:p>
            <a:pPr eaLnBrk="1" hangingPunct="1">
              <a:lnSpc>
                <a:spcPts val="3600"/>
              </a:lnSpc>
            </a:pPr>
            <a:r>
              <a:rPr lang="en-US" dirty="0"/>
              <a:t>Skill</a:t>
            </a:r>
            <a:r>
              <a:rPr lang="en-US" sz="3200" dirty="0"/>
              <a:t> </a:t>
            </a:r>
            <a:r>
              <a:rPr lang="en-US" dirty="0"/>
              <a:t>7:</a:t>
            </a:r>
            <a:r>
              <a:rPr lang="en-US" sz="3200" dirty="0"/>
              <a:t> </a:t>
            </a:r>
            <a:r>
              <a:rPr lang="en-US" dirty="0"/>
              <a:t>Group</a:t>
            </a:r>
            <a:r>
              <a:rPr lang="en-US" sz="3200" dirty="0"/>
              <a:t> </a:t>
            </a:r>
            <a:r>
              <a:rPr lang="en-US" dirty="0"/>
              <a:t>and</a:t>
            </a:r>
            <a:r>
              <a:rPr lang="en-US" sz="3200" dirty="0"/>
              <a:t> </a:t>
            </a:r>
            <a:r>
              <a:rPr lang="en-US" dirty="0"/>
              <a:t>Sort</a:t>
            </a:r>
            <a:r>
              <a:rPr lang="en-US" sz="3200" dirty="0"/>
              <a:t> </a:t>
            </a:r>
            <a:r>
              <a:rPr lang="en-US" dirty="0"/>
              <a:t>Reports</a:t>
            </a:r>
            <a:r>
              <a:rPr lang="en-US" sz="3200" dirty="0"/>
              <a:t> </a:t>
            </a:r>
            <a:r>
              <a:rPr lang="en-US" dirty="0"/>
              <a:t>(cont.)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AD58CF3-B5A5-4FA2-B686-352C12139994}" type="slidenum">
              <a:rPr lang="en-US"/>
              <a:pPr>
                <a:defRPr/>
              </a:pPr>
              <a:t>30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828800"/>
            <a:ext cx="7550331" cy="402336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152400" y="533400"/>
            <a:ext cx="8839200" cy="990600"/>
          </a:xfrm>
        </p:spPr>
        <p:txBody>
          <a:bodyPr/>
          <a:lstStyle/>
          <a:p>
            <a:pPr eaLnBrk="1" hangingPunct="1">
              <a:lnSpc>
                <a:spcPts val="3600"/>
              </a:lnSpc>
            </a:pPr>
            <a:r>
              <a:rPr lang="en-US" dirty="0"/>
              <a:t>Skill</a:t>
            </a:r>
            <a:r>
              <a:rPr lang="en-US" sz="3200" dirty="0"/>
              <a:t> </a:t>
            </a:r>
            <a:r>
              <a:rPr lang="en-US" dirty="0"/>
              <a:t>7:</a:t>
            </a:r>
            <a:r>
              <a:rPr lang="en-US" sz="3200" dirty="0"/>
              <a:t> </a:t>
            </a:r>
            <a:r>
              <a:rPr lang="en-US" dirty="0"/>
              <a:t>Group</a:t>
            </a:r>
            <a:r>
              <a:rPr lang="en-US" sz="3200" dirty="0"/>
              <a:t> </a:t>
            </a:r>
            <a:r>
              <a:rPr lang="en-US" dirty="0"/>
              <a:t>and</a:t>
            </a:r>
            <a:r>
              <a:rPr lang="en-US" sz="3200" dirty="0"/>
              <a:t> </a:t>
            </a:r>
            <a:r>
              <a:rPr lang="en-US" dirty="0"/>
              <a:t>Sort</a:t>
            </a:r>
            <a:r>
              <a:rPr lang="en-US" sz="3200" dirty="0"/>
              <a:t> </a:t>
            </a:r>
            <a:r>
              <a:rPr lang="en-US" dirty="0"/>
              <a:t>Reports</a:t>
            </a:r>
            <a:r>
              <a:rPr lang="en-US" sz="3200" dirty="0"/>
              <a:t> </a:t>
            </a:r>
            <a:r>
              <a:rPr lang="en-US" dirty="0"/>
              <a:t>(cont.)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9431B21-A6B5-4672-8E38-73F2A50F9619}" type="slidenum">
              <a:rPr lang="en-US"/>
              <a:pPr>
                <a:defRPr/>
              </a:pPr>
              <a:t>31</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676400"/>
            <a:ext cx="7550331" cy="402336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152400" y="533400"/>
            <a:ext cx="8839200" cy="990600"/>
          </a:xfrm>
        </p:spPr>
        <p:txBody>
          <a:bodyPr/>
          <a:lstStyle/>
          <a:p>
            <a:pPr eaLnBrk="1" hangingPunct="1">
              <a:lnSpc>
                <a:spcPts val="3600"/>
              </a:lnSpc>
            </a:pPr>
            <a:r>
              <a:rPr lang="en-US" dirty="0"/>
              <a:t>Skill</a:t>
            </a:r>
            <a:r>
              <a:rPr lang="en-US" sz="3200" dirty="0"/>
              <a:t> </a:t>
            </a:r>
            <a:r>
              <a:rPr lang="en-US" dirty="0"/>
              <a:t>7:</a:t>
            </a:r>
            <a:r>
              <a:rPr lang="en-US" sz="3200" dirty="0"/>
              <a:t> </a:t>
            </a:r>
            <a:r>
              <a:rPr lang="en-US" dirty="0"/>
              <a:t>Group</a:t>
            </a:r>
            <a:r>
              <a:rPr lang="en-US" sz="3200" dirty="0"/>
              <a:t> </a:t>
            </a:r>
            <a:r>
              <a:rPr lang="en-US" dirty="0"/>
              <a:t>and</a:t>
            </a:r>
            <a:r>
              <a:rPr lang="en-US" sz="3200" dirty="0"/>
              <a:t> </a:t>
            </a:r>
            <a:r>
              <a:rPr lang="en-US" dirty="0"/>
              <a:t>Sort</a:t>
            </a:r>
            <a:r>
              <a:rPr lang="en-US" sz="3200" dirty="0"/>
              <a:t> </a:t>
            </a:r>
            <a:r>
              <a:rPr lang="en-US" dirty="0"/>
              <a:t>Reports</a:t>
            </a:r>
            <a:r>
              <a:rPr lang="en-US" sz="3200" dirty="0"/>
              <a:t> </a:t>
            </a:r>
            <a:r>
              <a:rPr lang="en-US" dirty="0"/>
              <a:t>(cont.)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004F7BE5-1DA2-4D00-8112-11697D78D117}" type="slidenum">
              <a:rPr lang="en-US"/>
              <a:pPr>
                <a:defRPr/>
              </a:pPr>
              <a:t>32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676400"/>
            <a:ext cx="7550331" cy="402336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228600" y="685800"/>
            <a:ext cx="8610600" cy="990600"/>
          </a:xfrm>
        </p:spPr>
        <p:txBody>
          <a:bodyPr/>
          <a:lstStyle/>
          <a:p>
            <a:pPr eaLnBrk="1" hangingPunct="1">
              <a:lnSpc>
                <a:spcPts val="3600"/>
              </a:lnSpc>
            </a:pPr>
            <a:r>
              <a:rPr lang="en-US" dirty="0"/>
              <a:t>Skill</a:t>
            </a:r>
            <a:r>
              <a:rPr lang="en-US" sz="3200" dirty="0"/>
              <a:t> </a:t>
            </a:r>
            <a:r>
              <a:rPr lang="en-US" dirty="0"/>
              <a:t>8:</a:t>
            </a:r>
            <a:r>
              <a:rPr lang="en-US" sz="3200" dirty="0"/>
              <a:t> </a:t>
            </a:r>
            <a:r>
              <a:rPr lang="en-US" dirty="0"/>
              <a:t>Modify</a:t>
            </a:r>
            <a:r>
              <a:rPr lang="en-US" sz="3200" dirty="0"/>
              <a:t> </a:t>
            </a:r>
            <a:r>
              <a:rPr lang="en-US" dirty="0"/>
              <a:t>Report</a:t>
            </a:r>
            <a:r>
              <a:rPr lang="en-US" sz="3200" dirty="0"/>
              <a:t> </a:t>
            </a:r>
            <a:r>
              <a:rPr lang="en-US" dirty="0"/>
              <a:t>Layouts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81246AB-63DC-4560-AC8B-C926E615B431}" type="slidenum">
              <a:rPr lang="en-US"/>
              <a:pPr>
                <a:defRPr/>
              </a:pPr>
              <a:t>33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734" y="1709928"/>
            <a:ext cx="7550331" cy="402336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228600" y="685800"/>
            <a:ext cx="8610600" cy="990600"/>
          </a:xfrm>
        </p:spPr>
        <p:txBody>
          <a:bodyPr/>
          <a:lstStyle/>
          <a:p>
            <a:pPr eaLnBrk="1" hangingPunct="1">
              <a:lnSpc>
                <a:spcPts val="3600"/>
              </a:lnSpc>
            </a:pPr>
            <a:r>
              <a:rPr lang="en-US" dirty="0"/>
              <a:t>Skill</a:t>
            </a:r>
            <a:r>
              <a:rPr lang="en-US" sz="3200" dirty="0"/>
              <a:t> </a:t>
            </a:r>
            <a:r>
              <a:rPr lang="en-US" dirty="0"/>
              <a:t>8:</a:t>
            </a:r>
            <a:r>
              <a:rPr lang="en-US" sz="3200" dirty="0"/>
              <a:t> </a:t>
            </a:r>
            <a:r>
              <a:rPr lang="en-US" dirty="0"/>
              <a:t>Modify</a:t>
            </a:r>
            <a:r>
              <a:rPr lang="en-US" sz="3200" dirty="0"/>
              <a:t> </a:t>
            </a:r>
            <a:r>
              <a:rPr lang="en-US" dirty="0"/>
              <a:t>Report</a:t>
            </a:r>
            <a:r>
              <a:rPr lang="en-US" sz="3200" dirty="0"/>
              <a:t> </a:t>
            </a:r>
            <a:r>
              <a:rPr lang="en-US" dirty="0"/>
              <a:t>Layouts</a:t>
            </a:r>
            <a:r>
              <a:rPr lang="en-US" sz="3200" dirty="0"/>
              <a:t> </a:t>
            </a:r>
            <a:r>
              <a:rPr lang="en-US" dirty="0"/>
              <a:t>(cont.)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990068E-7569-4A0F-901B-F91EB26910D1}" type="slidenum">
              <a:rPr lang="en-US"/>
              <a:pPr>
                <a:defRPr/>
              </a:pPr>
              <a:t>34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734" y="1752600"/>
            <a:ext cx="7550331" cy="402336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228600" y="685800"/>
            <a:ext cx="8610600" cy="990600"/>
          </a:xfrm>
        </p:spPr>
        <p:txBody>
          <a:bodyPr/>
          <a:lstStyle/>
          <a:p>
            <a:pPr eaLnBrk="1" hangingPunct="1">
              <a:lnSpc>
                <a:spcPts val="3600"/>
              </a:lnSpc>
            </a:pPr>
            <a:r>
              <a:rPr lang="en-US" dirty="0"/>
              <a:t>Skill</a:t>
            </a:r>
            <a:r>
              <a:rPr lang="en-US" sz="3200" dirty="0"/>
              <a:t> </a:t>
            </a:r>
            <a:r>
              <a:rPr lang="en-US" dirty="0"/>
              <a:t>8:</a:t>
            </a:r>
            <a:r>
              <a:rPr lang="en-US" sz="3200" dirty="0"/>
              <a:t> </a:t>
            </a:r>
            <a:r>
              <a:rPr lang="en-US" dirty="0"/>
              <a:t>Modify</a:t>
            </a:r>
            <a:r>
              <a:rPr lang="en-US" sz="3200" dirty="0"/>
              <a:t> </a:t>
            </a:r>
            <a:r>
              <a:rPr lang="en-US" dirty="0"/>
              <a:t>Report</a:t>
            </a:r>
            <a:r>
              <a:rPr lang="en-US" sz="3200" dirty="0"/>
              <a:t> </a:t>
            </a:r>
            <a:r>
              <a:rPr lang="en-US" dirty="0"/>
              <a:t>Layouts</a:t>
            </a:r>
            <a:r>
              <a:rPr lang="en-US" sz="3200" dirty="0"/>
              <a:t> </a:t>
            </a:r>
            <a:r>
              <a:rPr lang="en-US" dirty="0"/>
              <a:t>(cont.)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559C297-EB79-4B49-B839-3E0A144F3343}" type="slidenum">
              <a:rPr lang="en-US"/>
              <a:pPr>
                <a:defRPr/>
              </a:pPr>
              <a:t>35</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734" y="1752600"/>
            <a:ext cx="7550331" cy="402336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228600" y="685800"/>
            <a:ext cx="8610600" cy="990600"/>
          </a:xfrm>
        </p:spPr>
        <p:txBody>
          <a:bodyPr/>
          <a:lstStyle/>
          <a:p>
            <a:pPr eaLnBrk="1" hangingPunct="1">
              <a:lnSpc>
                <a:spcPts val="3600"/>
              </a:lnSpc>
            </a:pPr>
            <a:r>
              <a:rPr lang="en-US" dirty="0"/>
              <a:t>Skill</a:t>
            </a:r>
            <a:r>
              <a:rPr lang="en-US" sz="3200" dirty="0"/>
              <a:t> </a:t>
            </a:r>
            <a:r>
              <a:rPr lang="en-US" dirty="0"/>
              <a:t>8:</a:t>
            </a:r>
            <a:r>
              <a:rPr lang="en-US" sz="3200" dirty="0"/>
              <a:t> </a:t>
            </a:r>
            <a:r>
              <a:rPr lang="en-US" dirty="0"/>
              <a:t>Modify</a:t>
            </a:r>
            <a:r>
              <a:rPr lang="en-US" sz="3200" dirty="0"/>
              <a:t> </a:t>
            </a:r>
            <a:r>
              <a:rPr lang="en-US" dirty="0"/>
              <a:t>Report</a:t>
            </a:r>
            <a:r>
              <a:rPr lang="en-US" sz="3200" dirty="0"/>
              <a:t> </a:t>
            </a:r>
            <a:r>
              <a:rPr lang="en-US" dirty="0"/>
              <a:t>Layouts</a:t>
            </a:r>
            <a:r>
              <a:rPr lang="en-US" sz="3200" dirty="0"/>
              <a:t> </a:t>
            </a:r>
            <a:r>
              <a:rPr lang="en-US" dirty="0"/>
              <a:t>(cont.)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2C3322A-AF48-4B18-9D1F-65821A558F73}" type="slidenum">
              <a:rPr lang="en-US"/>
              <a:pPr>
                <a:defRPr/>
              </a:pPr>
              <a:t>36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734" y="1828800"/>
            <a:ext cx="7550331" cy="402336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660400" y="685800"/>
            <a:ext cx="7874000" cy="990600"/>
          </a:xfrm>
        </p:spPr>
        <p:txBody>
          <a:bodyPr/>
          <a:lstStyle/>
          <a:p>
            <a:pPr eaLnBrk="1" hangingPunct="1">
              <a:lnSpc>
                <a:spcPts val="3600"/>
              </a:lnSpc>
            </a:pPr>
            <a:r>
              <a:rPr lang="en-US" dirty="0"/>
              <a:t>Skill 9: Filter Reports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C57BA3E-CD2D-45D0-ABE7-5A058AE241EC}" type="slidenum">
              <a:rPr lang="en-US"/>
              <a:pPr>
                <a:defRPr/>
              </a:pPr>
              <a:t>37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682496"/>
            <a:ext cx="7550331" cy="402336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660400" y="685800"/>
            <a:ext cx="7874000" cy="990600"/>
          </a:xfrm>
        </p:spPr>
        <p:txBody>
          <a:bodyPr/>
          <a:lstStyle/>
          <a:p>
            <a:pPr eaLnBrk="1" hangingPunct="1">
              <a:lnSpc>
                <a:spcPts val="3600"/>
              </a:lnSpc>
            </a:pPr>
            <a:r>
              <a:rPr lang="en-US" dirty="0"/>
              <a:t>Skill 9: Filter 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9EB45F6-AF8A-47E0-A4A7-C49245175362}" type="slidenum">
              <a:rPr lang="en-US"/>
              <a:pPr>
                <a:defRPr/>
              </a:pPr>
              <a:t>38</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676400"/>
            <a:ext cx="7550331" cy="402336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660400" y="685800"/>
            <a:ext cx="7874000" cy="990600"/>
          </a:xfrm>
        </p:spPr>
        <p:txBody>
          <a:bodyPr/>
          <a:lstStyle/>
          <a:p>
            <a:pPr eaLnBrk="1" hangingPunct="1">
              <a:lnSpc>
                <a:spcPts val="3600"/>
              </a:lnSpc>
            </a:pPr>
            <a:r>
              <a:rPr lang="en-US" dirty="0"/>
              <a:t>Skill 9: Filter 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31925CC-BE5F-4B3F-B307-A69564FE033F}" type="slidenum">
              <a:rPr lang="en-US"/>
              <a:pPr>
                <a:defRPr/>
              </a:pPr>
              <a:t>39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676400"/>
            <a:ext cx="7550331" cy="402336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609600" y="304800"/>
            <a:ext cx="7924800" cy="1066800"/>
          </a:xfrm>
        </p:spPr>
        <p:txBody>
          <a:bodyPr/>
          <a:lstStyle/>
          <a:p>
            <a:pPr eaLnBrk="1" hangingPunct="1"/>
            <a:r>
              <a:rPr lang="en-US" dirty="0"/>
              <a:t>Outcome</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5FDE5AA-4B55-4E0D-A458-6439AB520907}" type="slidenum">
              <a:rPr lang="en-US"/>
              <a:pPr>
                <a:defRPr/>
              </a:pPr>
              <a:t>4</a:t>
            </a:fld>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1792" y="2385139"/>
            <a:ext cx="2994422" cy="1996281"/>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4667" y="1371600"/>
            <a:ext cx="3397541" cy="438912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a:xfrm>
            <a:off x="660400" y="685800"/>
            <a:ext cx="7874000" cy="990600"/>
          </a:xfrm>
        </p:spPr>
        <p:txBody>
          <a:bodyPr/>
          <a:lstStyle/>
          <a:p>
            <a:pPr eaLnBrk="1" hangingPunct="1">
              <a:lnSpc>
                <a:spcPts val="3600"/>
              </a:lnSpc>
            </a:pPr>
            <a:r>
              <a:rPr lang="en-US" dirty="0"/>
              <a:t>Skill 9: Filter Reports (cont.)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1BA03DB-5C01-4942-867F-F2D59A290CC6}" type="slidenum">
              <a:rPr lang="en-US"/>
              <a:pPr>
                <a:defRPr/>
              </a:pPr>
              <a:t>40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676400"/>
            <a:ext cx="7550331" cy="402336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a:xfrm>
            <a:off x="228600" y="685800"/>
            <a:ext cx="8610600" cy="990600"/>
          </a:xfrm>
        </p:spPr>
        <p:txBody>
          <a:bodyPr/>
          <a:lstStyle/>
          <a:p>
            <a:pPr eaLnBrk="1" hangingPunct="1">
              <a:lnSpc>
                <a:spcPts val="3600"/>
              </a:lnSpc>
            </a:pPr>
            <a:r>
              <a:rPr lang="en-US" dirty="0"/>
              <a:t>Skill</a:t>
            </a:r>
            <a:r>
              <a:rPr lang="en-US" sz="3200" dirty="0"/>
              <a:t> </a:t>
            </a:r>
            <a:r>
              <a:rPr lang="en-US" dirty="0"/>
              <a:t>10:</a:t>
            </a:r>
            <a:r>
              <a:rPr lang="en-US" sz="3200" dirty="0"/>
              <a:t> </a:t>
            </a:r>
            <a:r>
              <a:rPr lang="en-US" dirty="0"/>
              <a:t>Create</a:t>
            </a:r>
            <a:r>
              <a:rPr lang="en-US" sz="3200" dirty="0"/>
              <a:t> </a:t>
            </a:r>
            <a:r>
              <a:rPr lang="en-US" dirty="0"/>
              <a:t>Label</a:t>
            </a:r>
            <a:r>
              <a:rPr lang="en-US" sz="3200" dirty="0"/>
              <a:t> </a:t>
            </a:r>
            <a:r>
              <a:rPr lang="en-US" dirty="0"/>
              <a:t>Reports</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45C2E62-C498-42A4-B363-A1648107C150}" type="slidenum">
              <a:rPr lang="en-US"/>
              <a:pPr>
                <a:defRPr/>
              </a:pPr>
              <a:t>41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6437" y="1676400"/>
            <a:ext cx="7574925" cy="402336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228600" y="685800"/>
            <a:ext cx="8610600" cy="990600"/>
          </a:xfrm>
        </p:spPr>
        <p:txBody>
          <a:bodyPr/>
          <a:lstStyle/>
          <a:p>
            <a:pPr eaLnBrk="1" hangingPunct="1">
              <a:lnSpc>
                <a:spcPts val="3600"/>
              </a:lnSpc>
            </a:pPr>
            <a:r>
              <a:rPr lang="en-US" dirty="0"/>
              <a:t>Skill</a:t>
            </a:r>
            <a:r>
              <a:rPr lang="en-US" sz="3200" dirty="0"/>
              <a:t> </a:t>
            </a:r>
            <a:r>
              <a:rPr lang="en-US" dirty="0"/>
              <a:t>10:</a:t>
            </a:r>
            <a:r>
              <a:rPr lang="en-US" sz="3200" dirty="0"/>
              <a:t> </a:t>
            </a:r>
            <a:r>
              <a:rPr lang="en-US" dirty="0"/>
              <a:t>Create</a:t>
            </a:r>
            <a:r>
              <a:rPr lang="en-US" sz="3200" dirty="0"/>
              <a:t> </a:t>
            </a:r>
            <a:r>
              <a:rPr lang="en-US" dirty="0"/>
              <a:t>Label</a:t>
            </a:r>
            <a:r>
              <a:rPr lang="en-US" sz="3200" dirty="0"/>
              <a:t> </a:t>
            </a:r>
            <a:r>
              <a:rPr lang="en-US" dirty="0"/>
              <a:t>Reports</a:t>
            </a:r>
            <a:r>
              <a:rPr lang="en-US" sz="3200" dirty="0"/>
              <a:t> </a:t>
            </a:r>
            <a:r>
              <a:rPr lang="en-US" dirty="0"/>
              <a:t>(cont.)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BDEC481-FA19-4F25-822C-906EE8C48F0E}" type="slidenum">
              <a:rPr lang="en-US"/>
              <a:pPr>
                <a:defRPr/>
              </a:pPr>
              <a:t>42</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734" y="1676400"/>
            <a:ext cx="7550331" cy="402336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a:xfrm>
            <a:off x="228600" y="685800"/>
            <a:ext cx="8610600" cy="990600"/>
          </a:xfrm>
        </p:spPr>
        <p:txBody>
          <a:bodyPr/>
          <a:lstStyle/>
          <a:p>
            <a:pPr eaLnBrk="1" hangingPunct="1">
              <a:lnSpc>
                <a:spcPts val="3600"/>
              </a:lnSpc>
            </a:pPr>
            <a:r>
              <a:rPr lang="en-US" dirty="0"/>
              <a:t>Skill</a:t>
            </a:r>
            <a:r>
              <a:rPr lang="en-US" sz="3200" dirty="0"/>
              <a:t> </a:t>
            </a:r>
            <a:r>
              <a:rPr lang="en-US" dirty="0"/>
              <a:t>10:</a:t>
            </a:r>
            <a:r>
              <a:rPr lang="en-US" sz="3200" dirty="0"/>
              <a:t> </a:t>
            </a:r>
            <a:r>
              <a:rPr lang="en-US" dirty="0"/>
              <a:t>Create</a:t>
            </a:r>
            <a:r>
              <a:rPr lang="en-US" sz="3200" dirty="0"/>
              <a:t> </a:t>
            </a:r>
            <a:r>
              <a:rPr lang="en-US" dirty="0"/>
              <a:t>Label</a:t>
            </a:r>
            <a:r>
              <a:rPr lang="en-US" sz="3200" dirty="0"/>
              <a:t> </a:t>
            </a:r>
            <a:r>
              <a:rPr lang="en-US" dirty="0"/>
              <a:t>Reports</a:t>
            </a:r>
            <a:r>
              <a:rPr lang="en-US" sz="3200" dirty="0"/>
              <a:t> </a:t>
            </a:r>
            <a:r>
              <a:rPr lang="en-US" dirty="0"/>
              <a:t>(cont.)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800DED1-3735-43D4-9313-469C13109A36}" type="slidenum">
              <a:rPr lang="en-US"/>
              <a:pPr>
                <a:defRPr/>
              </a:pPr>
              <a:t>43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734" y="1752600"/>
            <a:ext cx="7550331" cy="402336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a:xfrm>
            <a:off x="228600" y="685800"/>
            <a:ext cx="8610600" cy="990600"/>
          </a:xfrm>
        </p:spPr>
        <p:txBody>
          <a:bodyPr/>
          <a:lstStyle/>
          <a:p>
            <a:pPr eaLnBrk="1" hangingPunct="1">
              <a:lnSpc>
                <a:spcPts val="3600"/>
              </a:lnSpc>
            </a:pPr>
            <a:r>
              <a:rPr lang="en-US" dirty="0"/>
              <a:t>Skill</a:t>
            </a:r>
            <a:r>
              <a:rPr lang="en-US" sz="3200" dirty="0"/>
              <a:t> </a:t>
            </a:r>
            <a:r>
              <a:rPr lang="en-US" dirty="0"/>
              <a:t>10:</a:t>
            </a:r>
            <a:r>
              <a:rPr lang="en-US" sz="3200" dirty="0"/>
              <a:t> </a:t>
            </a:r>
            <a:r>
              <a:rPr lang="en-US" dirty="0"/>
              <a:t>Create</a:t>
            </a:r>
            <a:r>
              <a:rPr lang="en-US" sz="3200" dirty="0"/>
              <a:t> </a:t>
            </a:r>
            <a:r>
              <a:rPr lang="en-US" dirty="0"/>
              <a:t>Label</a:t>
            </a:r>
            <a:r>
              <a:rPr lang="en-US" sz="3200" dirty="0"/>
              <a:t> </a:t>
            </a:r>
            <a:r>
              <a:rPr lang="en-US" dirty="0"/>
              <a:t>Reports</a:t>
            </a:r>
            <a:r>
              <a:rPr lang="en-US" sz="3200" dirty="0"/>
              <a:t> </a:t>
            </a:r>
            <a:r>
              <a:rPr lang="en-US" dirty="0"/>
              <a:t>(cont.)</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83B0539-8CD3-4D4F-9171-0EAE904B9AE0}" type="slidenum">
              <a:rPr lang="en-US"/>
              <a:pPr>
                <a:defRPr/>
              </a:pPr>
              <a:t>44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734" y="1685544"/>
            <a:ext cx="7550331" cy="402336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609600" y="274638"/>
            <a:ext cx="7924800" cy="1096962"/>
          </a:xfrm>
        </p:spPr>
        <p:txBody>
          <a:bodyPr/>
          <a:lstStyle/>
          <a:p>
            <a:pPr eaLnBrk="1" hangingPunct="1"/>
            <a:r>
              <a:rPr lang="en-US" dirty="0"/>
              <a:t>More Skills For Success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60CB8D10-5E39-4AB9-B745-88AB39B941CE}" type="slidenum">
              <a:rPr lang="en-US"/>
              <a:pPr>
                <a:defRPr/>
              </a:pPr>
              <a:t>45</a:t>
            </a:fld>
            <a:endParaRPr lang="en-US" dirty="0"/>
          </a:p>
        </p:txBody>
      </p:sp>
      <p:sp>
        <p:nvSpPr>
          <p:cNvPr id="9" name="Rectangle 8"/>
          <p:cNvSpPr/>
          <p:nvPr/>
        </p:nvSpPr>
        <p:spPr>
          <a:xfrm>
            <a:off x="190500" y="1524000"/>
            <a:ext cx="8763000" cy="2899255"/>
          </a:xfrm>
          <a:prstGeom prst="rect">
            <a:avLst/>
          </a:prstGeom>
        </p:spPr>
        <p:txBody>
          <a:bodyPr>
            <a:spAutoFit/>
          </a:bodyPr>
          <a:lstStyle/>
          <a:p>
            <a:pPr fontAlgn="auto">
              <a:lnSpc>
                <a:spcPct val="110000"/>
              </a:lnSpc>
              <a:spcBef>
                <a:spcPts val="0"/>
              </a:spcBef>
              <a:spcAft>
                <a:spcPts val="0"/>
              </a:spcAft>
              <a:defRPr/>
            </a:pPr>
            <a:r>
              <a:rPr lang="en-US" sz="3600" b="1" dirty="0">
                <a:latin typeface="Garamond" pitchFamily="18" charset="0"/>
              </a:rPr>
              <a:t>  </a:t>
            </a:r>
            <a:r>
              <a:rPr lang="en-US" sz="2800" b="1" dirty="0">
                <a:latin typeface="Calibri" panose="020F0502020204030204" pitchFamily="34" charset="0"/>
              </a:rPr>
              <a:t>You will now practice the following  </a:t>
            </a:r>
            <a:br>
              <a:rPr lang="en-US" sz="2800" b="1" dirty="0">
                <a:latin typeface="Calibri" panose="020F0502020204030204" pitchFamily="34" charset="0"/>
              </a:rPr>
            </a:br>
            <a:r>
              <a:rPr lang="en-US" sz="2800" b="1" dirty="0">
                <a:latin typeface="Calibri" panose="020F0502020204030204" pitchFamily="34" charset="0"/>
              </a:rPr>
              <a:t>  additional skills:</a:t>
            </a:r>
          </a:p>
          <a:p>
            <a:pPr marL="971550" lvl="1" indent="-514350" fontAlgn="auto">
              <a:spcBef>
                <a:spcPts val="0"/>
              </a:spcBef>
              <a:spcAft>
                <a:spcPts val="0"/>
              </a:spcAft>
              <a:buFont typeface="+mj-lt"/>
              <a:buAutoNum type="arabicPeriod" startAt="11"/>
              <a:defRPr/>
            </a:pPr>
            <a:r>
              <a:rPr lang="en-US" sz="2800" b="1" dirty="0">
                <a:latin typeface="Calibri" panose="020F0502020204030204" pitchFamily="34" charset="0"/>
              </a:rPr>
              <a:t> Change Report Sort Order and Orientation</a:t>
            </a:r>
          </a:p>
          <a:p>
            <a:pPr marL="800100" lvl="1" indent="-342900" fontAlgn="auto">
              <a:spcBef>
                <a:spcPts val="0"/>
              </a:spcBef>
              <a:spcAft>
                <a:spcPts val="0"/>
              </a:spcAft>
              <a:buFont typeface="+mj-lt"/>
              <a:buAutoNum type="arabicPeriod" startAt="11"/>
              <a:defRPr/>
            </a:pPr>
            <a:r>
              <a:rPr lang="en-US" sz="2800" b="1" dirty="0">
                <a:latin typeface="Calibri" panose="020F0502020204030204" pitchFamily="34" charset="0"/>
              </a:rPr>
              <a:t>  Export Reports to Word</a:t>
            </a:r>
          </a:p>
          <a:p>
            <a:pPr marL="800100" lvl="1" indent="-342900" fontAlgn="auto">
              <a:spcBef>
                <a:spcPts val="0"/>
              </a:spcBef>
              <a:spcAft>
                <a:spcPts val="0"/>
              </a:spcAft>
              <a:buFont typeface="+mj-lt"/>
              <a:buAutoNum type="arabicPeriod" startAt="11"/>
              <a:defRPr/>
            </a:pPr>
            <a:r>
              <a:rPr lang="en-US" sz="2800" b="1" dirty="0">
                <a:latin typeface="Calibri" panose="020F0502020204030204" pitchFamily="34" charset="0"/>
              </a:rPr>
              <a:t>  Save Reports as PDF Documents</a:t>
            </a:r>
          </a:p>
          <a:p>
            <a:pPr marL="800100" lvl="1" indent="-342900" fontAlgn="auto">
              <a:spcBef>
                <a:spcPts val="0"/>
              </a:spcBef>
              <a:spcAft>
                <a:spcPts val="0"/>
              </a:spcAft>
              <a:buFont typeface="+mj-lt"/>
              <a:buAutoNum type="arabicPeriod" startAt="11"/>
              <a:defRPr/>
            </a:pPr>
            <a:r>
              <a:rPr lang="en-US" sz="2800" b="1" dirty="0">
                <a:latin typeface="Calibri" panose="020F0502020204030204" pitchFamily="34" charset="0"/>
              </a:rPr>
              <a:t>  Save Reports as Web Pages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609600" y="579438"/>
            <a:ext cx="7924800" cy="1096962"/>
          </a:xfrm>
        </p:spPr>
        <p:txBody>
          <a:bodyPr/>
          <a:lstStyle/>
          <a:p>
            <a:pPr eaLnBrk="1" hangingPunct="1">
              <a:lnSpc>
                <a:spcPts val="3600"/>
              </a:lnSpc>
            </a:pPr>
            <a:r>
              <a:rPr lang="en-US" dirty="0"/>
              <a:t>More Skills 11: Change Report Sort Order and Orientation	</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C67AB71-4C6D-45AD-A2A1-598C0BEEDD9F}" type="slidenum">
              <a:rPr lang="en-US"/>
              <a:pPr>
                <a:defRPr/>
              </a:pPr>
              <a:t>46</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676400"/>
            <a:ext cx="7552804" cy="4023360"/>
          </a:xfr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a:xfrm>
            <a:off x="457200" y="560388"/>
            <a:ext cx="8229600" cy="1143000"/>
          </a:xfrm>
        </p:spPr>
        <p:txBody>
          <a:bodyPr/>
          <a:lstStyle/>
          <a:p>
            <a:pPr eaLnBrk="1" hangingPunct="1">
              <a:lnSpc>
                <a:spcPts val="3600"/>
              </a:lnSpc>
            </a:pPr>
            <a:r>
              <a:rPr lang="en-US" dirty="0"/>
              <a:t>More Skills 12: Export Reports</a:t>
            </a:r>
            <a:br>
              <a:rPr lang="en-US" dirty="0"/>
            </a:br>
            <a:r>
              <a:rPr lang="en-US" dirty="0"/>
              <a:t>to Word 	</a:t>
            </a:r>
          </a:p>
        </p:txBody>
      </p:sp>
      <p:sp>
        <p:nvSpPr>
          <p:cNvPr id="4" name="Footer Placeholder 3"/>
          <p:cNvSpPr>
            <a:spLocks noGrp="1"/>
          </p:cNvSpPr>
          <p:nvPr>
            <p:ph type="ftr" sz="quarter" idx="11"/>
          </p:nvPr>
        </p:nvSpPr>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59E0C01-C4CC-46E8-9CA8-A21565552227}" type="slidenum">
              <a:rPr lang="en-US"/>
              <a:pPr>
                <a:defRPr/>
              </a:pPr>
              <a:t>47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1338" y="1716088"/>
            <a:ext cx="7541323" cy="4023360"/>
          </a:xfr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a:xfrm>
            <a:off x="457200" y="561975"/>
            <a:ext cx="8229600" cy="1143000"/>
          </a:xfrm>
        </p:spPr>
        <p:txBody>
          <a:bodyPr/>
          <a:lstStyle/>
          <a:p>
            <a:pPr eaLnBrk="1" hangingPunct="1">
              <a:lnSpc>
                <a:spcPts val="3800"/>
              </a:lnSpc>
            </a:pPr>
            <a:r>
              <a:rPr lang="en-US" dirty="0"/>
              <a:t>More Skills 13: Save Reports as</a:t>
            </a:r>
            <a:br>
              <a:rPr lang="en-US" dirty="0"/>
            </a:br>
            <a:r>
              <a:rPr lang="en-US" dirty="0"/>
              <a:t>PDF Documents</a:t>
            </a:r>
          </a:p>
        </p:txBody>
      </p:sp>
      <p:sp>
        <p:nvSpPr>
          <p:cNvPr id="4" name="Footer Placeholder 3"/>
          <p:cNvSpPr>
            <a:spLocks noGrp="1"/>
          </p:cNvSpPr>
          <p:nvPr>
            <p:ph type="ftr" sz="quarter" idx="11"/>
          </p:nvPr>
        </p:nvSpPr>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85B5A94-658C-49F4-98FA-8D28476EECCE}" type="slidenum">
              <a:rPr lang="en-US"/>
              <a:pPr>
                <a:defRPr/>
              </a:pPr>
              <a:t>48</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98" y="1730375"/>
            <a:ext cx="7552804" cy="40233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a:xfrm>
            <a:off x="0" y="569913"/>
            <a:ext cx="9144000" cy="1096962"/>
          </a:xfrm>
        </p:spPr>
        <p:txBody>
          <a:bodyPr/>
          <a:lstStyle/>
          <a:p>
            <a:pPr eaLnBrk="1" hangingPunct="1">
              <a:lnSpc>
                <a:spcPts val="3600"/>
              </a:lnSpc>
            </a:pPr>
            <a:r>
              <a:rPr lang="en-US" dirty="0"/>
              <a:t>More Skills 14: Save Reports as Web Pages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F1B0D97-C6BB-4CFB-877A-88656B53DCBC}" type="slidenum">
              <a:rPr lang="en-US"/>
              <a:pPr>
                <a:defRPr/>
              </a:pPr>
              <a:t>49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1338" y="1828800"/>
            <a:ext cx="7541323" cy="402336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609600"/>
            <a:ext cx="7924800" cy="1066800"/>
          </a:xfrm>
        </p:spPr>
        <p:txBody>
          <a:bodyPr/>
          <a:lstStyle/>
          <a:p>
            <a:pPr eaLnBrk="1" hangingPunct="1">
              <a:lnSpc>
                <a:spcPts val="3600"/>
              </a:lnSpc>
            </a:pPr>
            <a:r>
              <a:rPr lang="en-US" dirty="0"/>
              <a:t>Skill 1: Build Queries for</a:t>
            </a:r>
            <a:br>
              <a:rPr lang="en-US" dirty="0"/>
            </a:br>
            <a:r>
              <a:rPr lang="en-US" dirty="0"/>
              <a:t>Reports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0184EE17-1D54-4E32-B0AB-B83CDE578E7E}" type="slidenum">
              <a:rPr lang="en-US"/>
              <a:pPr>
                <a:defRPr/>
              </a:pPr>
              <a:t>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752600"/>
            <a:ext cx="7550331" cy="4023360"/>
          </a:xfr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609600" y="304800"/>
            <a:ext cx="7924800" cy="1066800"/>
          </a:xfrm>
        </p:spPr>
        <p:txBody>
          <a:bodyPr/>
          <a:lstStyle/>
          <a:p>
            <a:pPr eaLnBrk="1" hangingPunct="1"/>
            <a:r>
              <a:rPr lang="en-US" dirty="0"/>
              <a:t>Summary</a:t>
            </a:r>
          </a:p>
        </p:txBody>
      </p:sp>
      <p:sp>
        <p:nvSpPr>
          <p:cNvPr id="138242" name="Content Placeholder 2"/>
          <p:cNvSpPr>
            <a:spLocks noGrp="1"/>
          </p:cNvSpPr>
          <p:nvPr>
            <p:ph idx="1"/>
          </p:nvPr>
        </p:nvSpPr>
        <p:spPr>
          <a:xfrm>
            <a:off x="304800" y="1371600"/>
            <a:ext cx="8534400" cy="3916363"/>
          </a:xfrm>
        </p:spPr>
        <p:txBody>
          <a:bodyPr/>
          <a:lstStyle/>
          <a:p>
            <a:pPr eaLnBrk="1" hangingPunct="1"/>
            <a:r>
              <a:rPr lang="en-US" sz="3600" b="1" dirty="0"/>
              <a:t>Reports </a:t>
            </a:r>
          </a:p>
          <a:p>
            <a:pPr eaLnBrk="1" hangingPunct="1"/>
            <a:r>
              <a:rPr lang="en-US" sz="3600" b="1" dirty="0"/>
              <a:t>Grouping, sorting, and filtering</a:t>
            </a:r>
          </a:p>
          <a:p>
            <a:pPr eaLnBrk="1" hangingPunct="1"/>
            <a:r>
              <a:rPr lang="en-US" sz="3600" b="1" dirty="0"/>
              <a:t>Label reports</a:t>
            </a:r>
          </a:p>
          <a:p>
            <a:pPr eaLnBrk="1" hangingPunct="1">
              <a:spcBef>
                <a:spcPts val="400"/>
              </a:spcBef>
              <a:spcAft>
                <a:spcPts val="1200"/>
              </a:spcAft>
            </a:pPr>
            <a:r>
              <a:rPr lang="en-US" sz="3600" b="1" dirty="0"/>
              <a:t>Exporting reports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4CD7E41-51D8-4C03-9742-BB48E573CE53}" type="slidenum">
              <a:rPr lang="en-US"/>
              <a:pPr>
                <a:defRPr/>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p:cNvSpPr>
            <a:spLocks noGrp="1"/>
          </p:cNvSpPr>
          <p:nvPr>
            <p:ph type="title"/>
          </p:nvPr>
        </p:nvSpPr>
        <p:spPr>
          <a:xfrm>
            <a:off x="609600" y="304800"/>
            <a:ext cx="7924800" cy="1066800"/>
          </a:xfrm>
        </p:spPr>
        <p:txBody>
          <a:bodyPr/>
          <a:lstStyle/>
          <a:p>
            <a:pPr eaLnBrk="1" hangingPunct="1"/>
            <a:r>
              <a:rPr lang="en-US" dirty="0"/>
              <a:t>Questions</a:t>
            </a:r>
          </a:p>
        </p:txBody>
      </p:sp>
      <p:pic>
        <p:nvPicPr>
          <p:cNvPr id="142338"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292350" y="1295400"/>
            <a:ext cx="4559300" cy="4525963"/>
          </a:xfrm>
        </p:spPr>
      </p:pic>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AED0B0C-9FDD-4CD8-9C79-429C9FAB233A}" type="slidenum">
              <a:rPr lang="en-US"/>
              <a:pPr>
                <a:defRPr/>
              </a:pPr>
              <a:t>51</a:t>
            </a:fld>
            <a:endParaRPr lang="en-US"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a:xfrm>
            <a:off x="609600" y="304800"/>
            <a:ext cx="7924800" cy="1066800"/>
          </a:xfrm>
        </p:spPr>
        <p:txBody>
          <a:bodyPr/>
          <a:lstStyle/>
          <a:p>
            <a:pPr eaLnBrk="1" hangingPunct="1"/>
            <a:r>
              <a:rPr lang="en-US" dirty="0"/>
              <a:t>Copyright </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pPr>
              <a:defRPr/>
            </a:pPr>
            <a:fld id="{F6CFA361-653A-4565-8D2A-94D78A67740B}" type="slidenum">
              <a:rPr lang="en-US"/>
              <a:pPr>
                <a:defRPr/>
              </a:pPr>
              <a:t>52</a:t>
            </a:fld>
            <a:endParaRPr lang="en-US" dirty="0"/>
          </a:p>
        </p:txBody>
      </p:sp>
      <p:pic>
        <p:nvPicPr>
          <p:cNvPr id="144388" name="Picture 1" descr="cid:3293795473_475244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3" y="2057400"/>
            <a:ext cx="5486400" cy="1714500"/>
          </a:xfrm>
          <a:prstGeom prst="rect">
            <a:avLst/>
          </a:prstGeom>
          <a:noFill/>
          <a:ln w="9525">
            <a:noFill/>
            <a:miter lim="800000"/>
            <a:headEnd/>
            <a:tailEnd/>
          </a:ln>
        </p:spPr>
      </p:pic>
      <p:sp>
        <p:nvSpPr>
          <p:cNvPr id="144389" name="TextBox 6"/>
          <p:cNvSpPr txBox="1">
            <a:spLocks noChangeArrowheads="1"/>
          </p:cNvSpPr>
          <p:nvPr/>
        </p:nvSpPr>
        <p:spPr bwMode="auto">
          <a:xfrm>
            <a:off x="342900" y="4648200"/>
            <a:ext cx="8458200" cy="1200150"/>
          </a:xfrm>
          <a:prstGeom prst="rect">
            <a:avLst/>
          </a:prstGeom>
          <a:noFill/>
          <a:ln w="9525">
            <a:noFill/>
            <a:miter lim="800000"/>
            <a:headEnd/>
            <a:tailEnd/>
          </a:ln>
        </p:spPr>
        <p:txBody>
          <a:bodyPr>
            <a:spAutoFit/>
          </a:bodyPr>
          <a:lstStyle/>
          <a:p>
            <a:pPr algn="ctr"/>
            <a:r>
              <a:rPr lang="en-US" dirty="0">
                <a:latin typeface="Garamond" pitchFamily="18" charset="0"/>
                <a:cs typeface="Arial"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cs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609600"/>
            <a:ext cx="7924800" cy="1066800"/>
          </a:xfrm>
        </p:spPr>
        <p:txBody>
          <a:bodyPr/>
          <a:lstStyle/>
          <a:p>
            <a:pPr eaLnBrk="1" hangingPunct="1">
              <a:lnSpc>
                <a:spcPts val="3600"/>
              </a:lnSpc>
            </a:pPr>
            <a:r>
              <a:rPr lang="en-US" dirty="0"/>
              <a:t>Skill 1: Build Queries for</a:t>
            </a:r>
            <a:br>
              <a:rPr lang="en-US" dirty="0"/>
            </a:br>
            <a:r>
              <a:rPr lang="en-US" dirty="0"/>
              <a:t>Reports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5F665EF-3259-45CE-84CE-9310A847E4B7}" type="slidenum">
              <a:rPr lang="en-US"/>
              <a:pPr>
                <a:defRPr/>
              </a:pPr>
              <a:t>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828800"/>
            <a:ext cx="7550331" cy="4023360"/>
          </a:xfr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609600" y="609600"/>
            <a:ext cx="7924800" cy="1066800"/>
          </a:xfrm>
        </p:spPr>
        <p:txBody>
          <a:bodyPr/>
          <a:lstStyle/>
          <a:p>
            <a:pPr eaLnBrk="1" hangingPunct="1">
              <a:lnSpc>
                <a:spcPts val="3600"/>
              </a:lnSpc>
            </a:pPr>
            <a:r>
              <a:rPr lang="en-US" dirty="0"/>
              <a:t>Skill 1: Build Queries for</a:t>
            </a:r>
            <a:br>
              <a:rPr lang="en-US" dirty="0"/>
            </a:br>
            <a:r>
              <a:rPr lang="en-US" dirty="0"/>
              <a:t>Reports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5BDB9DE-5D9F-4125-B775-DCD63DB62CD0}" type="slidenum">
              <a:rPr lang="en-US"/>
              <a:pPr>
                <a:defRPr/>
              </a:pPr>
              <a:t>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828800"/>
            <a:ext cx="7550331" cy="4023360"/>
          </a:xfr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609600" y="609600"/>
            <a:ext cx="7924800" cy="1066800"/>
          </a:xfrm>
        </p:spPr>
        <p:txBody>
          <a:bodyPr/>
          <a:lstStyle/>
          <a:p>
            <a:pPr eaLnBrk="1" hangingPunct="1">
              <a:lnSpc>
                <a:spcPts val="3600"/>
              </a:lnSpc>
            </a:pPr>
            <a:r>
              <a:rPr lang="en-US" dirty="0"/>
              <a:t>Skill 1: Build Queries for</a:t>
            </a:r>
            <a:br>
              <a:rPr lang="en-US" dirty="0"/>
            </a:br>
            <a:r>
              <a:rPr lang="en-US" dirty="0"/>
              <a:t>Reports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1E067C4-DC3F-48FF-87BB-B0CDD6359828}" type="slidenum">
              <a:rPr lang="en-US"/>
              <a:pPr>
                <a:defRPr/>
              </a:pPr>
              <a:t>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834" y="1828800"/>
            <a:ext cx="7550331" cy="4023360"/>
          </a:xfr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660400" y="685800"/>
            <a:ext cx="7874000" cy="990600"/>
          </a:xfrm>
        </p:spPr>
        <p:txBody>
          <a:bodyPr/>
          <a:lstStyle/>
          <a:p>
            <a:pPr eaLnBrk="1" hangingPunct="1">
              <a:lnSpc>
                <a:spcPts val="3600"/>
              </a:lnSpc>
            </a:pPr>
            <a:r>
              <a:rPr lang="en-US" dirty="0"/>
              <a:t>Skill 2: Create Reports Using the</a:t>
            </a:r>
            <a:br>
              <a:rPr lang="en-US" dirty="0"/>
            </a:br>
            <a:r>
              <a:rPr lang="en-US" dirty="0"/>
              <a:t>Report Tool</a:t>
            </a:r>
          </a:p>
        </p:txBody>
      </p:sp>
      <p:sp>
        <p:nvSpPr>
          <p:cNvPr id="4" name="Footer Placeholder 3"/>
          <p:cNvSpPr>
            <a:spLocks noGrp="1"/>
          </p:cNvSpPr>
          <p:nvPr>
            <p:ph type="ftr" sz="quarter" idx="11"/>
          </p:nvPr>
        </p:nvSpPr>
        <p:spPr>
          <a:xfrm>
            <a:off x="3959225"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F1DF553-0B47-4EE9-88BB-A6ED66E13315}" type="slidenum">
              <a:rPr lang="en-US"/>
              <a:pPr>
                <a:defRPr/>
              </a:pPr>
              <a:t>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234" y="1828800"/>
            <a:ext cx="7550331" cy="4023360"/>
          </a:xfrm>
        </p:spPr>
      </p:pic>
    </p:spTree>
  </p:cSld>
  <p:clrMapOvr>
    <a:masterClrMapping/>
  </p:clrMapOvr>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14264</TotalTime>
  <Words>4611</Words>
  <Application>Microsoft Office PowerPoint</Application>
  <PresentationFormat>On-screen Show (4:3)</PresentationFormat>
  <Paragraphs>368</Paragraphs>
  <Slides>52</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Garamond</vt:lpstr>
      <vt:lpstr>Success-Pearson</vt:lpstr>
      <vt:lpstr>Skills for Success  with Microsoft Office 2016 Volume 1</vt:lpstr>
      <vt:lpstr>Skills</vt:lpstr>
      <vt:lpstr>Skills (cont.)</vt:lpstr>
      <vt:lpstr>Outcome</vt:lpstr>
      <vt:lpstr>Skill 1: Build Queries for Reports</vt:lpstr>
      <vt:lpstr>Skill 1: Build Queries for Reports (cont.)</vt:lpstr>
      <vt:lpstr>Skill 1: Build Queries for Reports (cont.)</vt:lpstr>
      <vt:lpstr>Skill 1: Build Queries for Reports (cont.)</vt:lpstr>
      <vt:lpstr>Skill 2: Create Reports Using the Report Tool</vt:lpstr>
      <vt:lpstr>Skill 2: Create Reports Using the Report Tool (cont.)</vt:lpstr>
      <vt:lpstr>Skill 2: Create Reports Using the Report Tool (cont.)</vt:lpstr>
      <vt:lpstr>Skill 2: Create Reports Using the Report Tool (cont.)</vt:lpstr>
      <vt:lpstr>Skill 3: Format Reports</vt:lpstr>
      <vt:lpstr>Skill 3: Format Reports (cont.)</vt:lpstr>
      <vt:lpstr>Skill 3: Format Reports (cont.)</vt:lpstr>
      <vt:lpstr>Skill 3: Format Reports (cont.)</vt:lpstr>
      <vt:lpstr>Skill 4: Add Totals to Reports</vt:lpstr>
      <vt:lpstr>Skill 4: Add Totals to Reports (cont.)</vt:lpstr>
      <vt:lpstr>Skill 4: Add Totals to Reports (cont.)</vt:lpstr>
      <vt:lpstr>Skill 4: Add Totals to Reports (cont.)</vt:lpstr>
      <vt:lpstr>Skill 5: Preview and Print Reports</vt:lpstr>
      <vt:lpstr>Skill 5: Preview and Print Reports (cont.)</vt:lpstr>
      <vt:lpstr>Skill 5: Preview and Print Reports (cont.)</vt:lpstr>
      <vt:lpstr>Skill 5: Preview and Print Reports (cont.)</vt:lpstr>
      <vt:lpstr>Skill 6: Create Reports with the Blank Report Tool</vt:lpstr>
      <vt:lpstr>Skill 6: Create Reports with the Blank Report Tool (cont.)</vt:lpstr>
      <vt:lpstr>Skill 6: Create Reports with the Blank Report Tool (cont.)</vt:lpstr>
      <vt:lpstr>Skill 6: Create Reports with the Blank Report Tool (cont.)</vt:lpstr>
      <vt:lpstr>Skill 7: Group and Sort Reports</vt:lpstr>
      <vt:lpstr>Skill 7: Group and Sort Reports (cont.)</vt:lpstr>
      <vt:lpstr>Skill 7: Group and Sort Reports (cont.)</vt:lpstr>
      <vt:lpstr>Skill 7: Group and Sort Reports (cont.)</vt:lpstr>
      <vt:lpstr>Skill 8: Modify Report Layouts</vt:lpstr>
      <vt:lpstr>Skill 8: Modify Report Layouts (cont.)</vt:lpstr>
      <vt:lpstr>Skill 8: Modify Report Layouts (cont.)</vt:lpstr>
      <vt:lpstr>Skill 8: Modify Report Layouts (cont.)</vt:lpstr>
      <vt:lpstr>Skill 9: Filter Reports</vt:lpstr>
      <vt:lpstr>Skill 9: Filter Reports (cont.)</vt:lpstr>
      <vt:lpstr>Skill 9: Filter Reports (cont.)</vt:lpstr>
      <vt:lpstr>Skill 9: Filter Reports (cont.)</vt:lpstr>
      <vt:lpstr>Skill 10: Create Label Reports</vt:lpstr>
      <vt:lpstr>Skill 10: Create Label Reports (cont.)</vt:lpstr>
      <vt:lpstr>Skill 10: Create Label Reports (cont.)</vt:lpstr>
      <vt:lpstr>Skill 10: Create Label Reports (cont.)</vt:lpstr>
      <vt:lpstr>More Skills For Success</vt:lpstr>
      <vt:lpstr>More Skills 11: Change Report Sort Order and Orientation </vt:lpstr>
      <vt:lpstr>More Skills 12: Export Reports to Word  </vt:lpstr>
      <vt:lpstr>More Skills 13: Save Reports as PDF Documents</vt:lpstr>
      <vt:lpstr>More Skills 14: Save Reports as Web Pages</vt:lpstr>
      <vt:lpstr>Summary</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Sucess</dc:creator>
  <cp:lastModifiedBy>nancy lamm</cp:lastModifiedBy>
  <cp:revision>3</cp:revision>
  <dcterms:created xsi:type="dcterms:W3CDTF">2009-09-02T17:31:05Z</dcterms:created>
  <dcterms:modified xsi:type="dcterms:W3CDTF">2016-03-04T18:22:56Z</dcterms:modified>
</cp:coreProperties>
</file>